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32" r:id="rId14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0F2569FD-B936-4297-A205-F47359BFA20D}">
          <p14:sldIdLst/>
        </p14:section>
        <p14:section name="Розділ без заголовка" id="{7CFE35C9-467A-4907-B815-6060196FBA18}">
          <p14:sldIdLst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</p14:sldIdLst>
        </p14:section>
        <p14:section name="Розділ без заголовка" id="{5AECE445-4ED2-4CE1-8726-8C9E32514211}">
          <p14:sldIdLst>
            <p14:sldId id="332"/>
          </p14:sldIdLst>
        </p14:section>
        <p14:section name="Розділ без заголовка" id="{D88F2438-0751-4670-8F75-39420318C3F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44A"/>
    <a:srgbClr val="EAEAEA"/>
    <a:srgbClr val="FFFFF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ітли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Помірний стиль 3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314" autoAdjust="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explosion val="2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/>
              <c:spPr>
                <a:solidFill>
                  <a:prstClr val="white"/>
                </a:solidFill>
                <a:ln>
                  <a:solidFill>
                    <a:srgbClr val="00206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XM" panose="00000503030000020002" pitchFamily="50" charset="0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206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XM" panose="00000503030000020002" pitchFamily="50" charset="0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Аркуш1!$A$2:$A$4</c:f>
              <c:strCache>
                <c:ptCount val="3"/>
                <c:pt idx="0">
                  <c:v>Виконано заходів</c:v>
                </c:pt>
                <c:pt idx="1">
                  <c:v>Частково виконано</c:v>
                </c:pt>
                <c:pt idx="2">
                  <c:v>Не виконано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229</c:v>
                </c:pt>
                <c:pt idx="1">
                  <c:v>54</c:v>
                </c:pt>
                <c:pt idx="2">
                  <c:v>61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XM" panose="00000503030000020002" pitchFamily="50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0685161079389"/>
          <c:y val="0.1059015330870844"/>
          <c:w val="0.50486737331099252"/>
          <c:h val="0.72312888415374532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XM" panose="00000503030000020002" pitchFamily="50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Аркуш1!$A$2:$A$4</c:f>
              <c:strCache>
                <c:ptCount val="3"/>
                <c:pt idx="0">
                  <c:v>високий рівень </c:v>
                </c:pt>
                <c:pt idx="1">
                  <c:v>середній рівень</c:v>
                </c:pt>
                <c:pt idx="2">
                  <c:v>низький рівень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"/>
        <c:holeSize val="49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XM" panose="00000503030000020002" pitchFamily="50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explosion val="4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Аркуш1!$A$2:$A$4</c:f>
              <c:strCache>
                <c:ptCount val="3"/>
                <c:pt idx="0">
                  <c:v>власні кошти</c:v>
                </c:pt>
                <c:pt idx="1">
                  <c:v>залучені ресурси</c:v>
                </c:pt>
                <c:pt idx="2">
                  <c:v>бюджетне фінансування</c:v>
                </c:pt>
              </c:strCache>
            </c:strRef>
          </c:cat>
          <c:val>
            <c:numRef>
              <c:f>Аркуш1!$B$2:$B$4</c:f>
              <c:numCache>
                <c:formatCode>0.0%</c:formatCode>
                <c:ptCount val="3"/>
                <c:pt idx="0">
                  <c:v>0.82799999999999996</c:v>
                </c:pt>
                <c:pt idx="1">
                  <c:v>6.0000000000000001E-3</c:v>
                </c:pt>
                <c:pt idx="2">
                  <c:v>0.16600000000000001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851731729272031E-2"/>
          <c:y val="0.85177417745253947"/>
          <c:w val="0.93019894890188837"/>
          <c:h val="0.133658155350979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XM" panose="00000503030000020002" pitchFamily="50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D41A4-8205-4082-BE5A-3A522B998947}" type="doc">
      <dgm:prSet loTypeId="urn:microsoft.com/office/officeart/2005/8/layout/list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B2328513-A108-4BFF-A04B-27DBABA4E57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XM" panose="00000503030000020002" pitchFamily="50" charset="0"/>
            </a:rPr>
            <a:t>МКП «Хмельницькводоканал»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accent1"/>
              </a:solidFill>
              <a:latin typeface="XM" panose="00000503030000020002" pitchFamily="50" charset="0"/>
            </a:rPr>
            <a:t>9 інвестиційних заходів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XM" panose="00000503030000020002" pitchFamily="50" charset="0"/>
            </a:rPr>
            <a:t>Будівництво ділянок водопроводу, водовідведення, ремонт та модернізація обладнання</a:t>
          </a:r>
          <a:endParaRPr lang="uk-UA" sz="2000" dirty="0">
            <a:solidFill>
              <a:schemeClr val="tx1"/>
            </a:solidFill>
            <a:latin typeface="XM" panose="00000503030000020002" pitchFamily="50" charset="0"/>
          </a:endParaRPr>
        </a:p>
      </dgm:t>
    </dgm:pt>
    <dgm:pt modelId="{5A199F2D-7FCA-4F9E-BC86-C83FBD19F746}" type="parTrans" cxnId="{86075DB0-5724-4B96-B6CC-D3BD8D7509AF}">
      <dgm:prSet/>
      <dgm:spPr/>
      <dgm:t>
        <a:bodyPr/>
        <a:lstStyle/>
        <a:p>
          <a:endParaRPr lang="uk-UA"/>
        </a:p>
      </dgm:t>
    </dgm:pt>
    <dgm:pt modelId="{DD1F2575-0A5D-42B4-A256-84416D90D2D7}" type="sibTrans" cxnId="{86075DB0-5724-4B96-B6CC-D3BD8D7509AF}">
      <dgm:prSet/>
      <dgm:spPr/>
      <dgm:t>
        <a:bodyPr/>
        <a:lstStyle/>
        <a:p>
          <a:endParaRPr lang="uk-UA"/>
        </a:p>
      </dgm:t>
    </dgm:pt>
    <dgm:pt modelId="{C1DB5669-B7F1-4773-9F83-93C85D79EC5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XM" panose="00000503030000020002" pitchFamily="50" charset="0"/>
            </a:rPr>
            <a:t>КП «Південно – Західні тепломережі»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accent1"/>
              </a:solidFill>
              <a:latin typeface="XM" panose="00000503030000020002" pitchFamily="50" charset="0"/>
            </a:rPr>
            <a:t>9 інвестиційних заходів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XM" panose="00000503030000020002" pitchFamily="50" charset="0"/>
            </a:rPr>
            <a:t>Ремонт теплової мережі, ремонт та придбання обладнання</a:t>
          </a:r>
          <a:endParaRPr lang="uk-UA" sz="2000" dirty="0">
            <a:solidFill>
              <a:schemeClr val="tx1"/>
            </a:solidFill>
            <a:latin typeface="XM" panose="00000503030000020002" pitchFamily="50" charset="0"/>
          </a:endParaRPr>
        </a:p>
      </dgm:t>
    </dgm:pt>
    <dgm:pt modelId="{76D43357-8EC9-4929-8B4B-7A09FDF91C19}" type="parTrans" cxnId="{FEDAE08E-3044-4DFC-BEC9-BE200651F8C5}">
      <dgm:prSet/>
      <dgm:spPr/>
      <dgm:t>
        <a:bodyPr/>
        <a:lstStyle/>
        <a:p>
          <a:endParaRPr lang="uk-UA"/>
        </a:p>
      </dgm:t>
    </dgm:pt>
    <dgm:pt modelId="{51B446CC-4A2A-4ED1-8B6D-C38953C8FCFC}" type="sibTrans" cxnId="{FEDAE08E-3044-4DFC-BEC9-BE200651F8C5}">
      <dgm:prSet/>
      <dgm:spPr/>
      <dgm:t>
        <a:bodyPr/>
        <a:lstStyle/>
        <a:p>
          <a:endParaRPr lang="uk-UA"/>
        </a:p>
      </dgm:t>
    </dgm:pt>
    <dgm:pt modelId="{A3672C6D-7289-4602-92F2-FC016232A357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XM" panose="00000503030000020002" pitchFamily="50" charset="0"/>
            </a:rPr>
            <a:t>МКП «Хмельницьктеплокомуненерго»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dirty="0" smtClean="0">
              <a:solidFill>
                <a:schemeClr val="accent1"/>
              </a:solidFill>
              <a:latin typeface="XM" panose="00000503030000020002" pitchFamily="50" charset="0"/>
            </a:rPr>
            <a:t>5 інвестиційних заходів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dirty="0" smtClean="0">
              <a:solidFill>
                <a:schemeClr val="tx1"/>
              </a:solidFill>
              <a:latin typeface="XM" panose="00000503030000020002" pitchFamily="50" charset="0"/>
            </a:rPr>
            <a:t>Заміна теплових мереж, ремонт та модернізація обладнання</a:t>
          </a:r>
          <a:endParaRPr lang="uk-UA" sz="2000" dirty="0">
            <a:solidFill>
              <a:schemeClr val="tx1"/>
            </a:solidFill>
            <a:latin typeface="XM" panose="00000503030000020002" pitchFamily="50" charset="0"/>
          </a:endParaRPr>
        </a:p>
      </dgm:t>
    </dgm:pt>
    <dgm:pt modelId="{B7085B26-053A-4743-A71B-6931A0972BDC}" type="parTrans" cxnId="{974E4164-2CDE-47B8-83D3-70536143DD3F}">
      <dgm:prSet/>
      <dgm:spPr/>
      <dgm:t>
        <a:bodyPr/>
        <a:lstStyle/>
        <a:p>
          <a:endParaRPr lang="uk-UA"/>
        </a:p>
      </dgm:t>
    </dgm:pt>
    <dgm:pt modelId="{8965EE0A-0DDE-4728-BF34-4404923E525E}" type="sibTrans" cxnId="{974E4164-2CDE-47B8-83D3-70536143DD3F}">
      <dgm:prSet/>
      <dgm:spPr/>
      <dgm:t>
        <a:bodyPr/>
        <a:lstStyle/>
        <a:p>
          <a:endParaRPr lang="uk-UA"/>
        </a:p>
      </dgm:t>
    </dgm:pt>
    <dgm:pt modelId="{5A0EA02D-90A9-4D23-A59D-AC8971CA129F}" type="pres">
      <dgm:prSet presAssocID="{2F5D41A4-8205-4082-BE5A-3A522B9989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A527FA8-2E8C-4483-9C9C-052B1C988870}" type="pres">
      <dgm:prSet presAssocID="{B2328513-A108-4BFF-A04B-27DBABA4E572}" presName="parentLin" presStyleCnt="0"/>
      <dgm:spPr/>
    </dgm:pt>
    <dgm:pt modelId="{47A6A88B-E3B5-4330-9990-D0BBD82D9C42}" type="pres">
      <dgm:prSet presAssocID="{B2328513-A108-4BFF-A04B-27DBABA4E572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5111ED89-5CEF-4E94-B115-36393DA8F84A}" type="pres">
      <dgm:prSet presAssocID="{B2328513-A108-4BFF-A04B-27DBABA4E572}" presName="parentText" presStyleLbl="node1" presStyleIdx="0" presStyleCnt="3" custScaleX="130226" custScaleY="138776" custLinFactNeighborX="37932" custLinFactNeighborY="1415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FA3912-265F-4B1F-8ECA-C1599ACDDC1C}" type="pres">
      <dgm:prSet presAssocID="{B2328513-A108-4BFF-A04B-27DBABA4E572}" presName="negativeSpace" presStyleCnt="0"/>
      <dgm:spPr/>
    </dgm:pt>
    <dgm:pt modelId="{ADC6794B-FF04-4317-80BA-BF8939747345}" type="pres">
      <dgm:prSet presAssocID="{B2328513-A108-4BFF-A04B-27DBABA4E572}" presName="childText" presStyleLbl="conFgAcc1" presStyleIdx="0" presStyleCnt="3">
        <dgm:presLayoutVars>
          <dgm:bulletEnabled val="1"/>
        </dgm:presLayoutVars>
      </dgm:prSet>
      <dgm:spPr/>
    </dgm:pt>
    <dgm:pt modelId="{1505242B-B303-47AD-B5B0-DA0C0879C060}" type="pres">
      <dgm:prSet presAssocID="{DD1F2575-0A5D-42B4-A256-84416D90D2D7}" presName="spaceBetweenRectangles" presStyleCnt="0"/>
      <dgm:spPr/>
    </dgm:pt>
    <dgm:pt modelId="{E73BCE70-FF53-4DF0-9F22-EB3BE52DFA8A}" type="pres">
      <dgm:prSet presAssocID="{C1DB5669-B7F1-4773-9F83-93C85D79EC57}" presName="parentLin" presStyleCnt="0"/>
      <dgm:spPr/>
    </dgm:pt>
    <dgm:pt modelId="{EF0B6142-5E5D-477E-9BE4-9425D043199A}" type="pres">
      <dgm:prSet presAssocID="{C1DB5669-B7F1-4773-9F83-93C85D79EC57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0CF894C5-F804-48BE-8670-314E19B82034}" type="pres">
      <dgm:prSet presAssocID="{C1DB5669-B7F1-4773-9F83-93C85D79EC57}" presName="parentText" presStyleLbl="node1" presStyleIdx="1" presStyleCnt="3" custScaleX="130789" custScaleY="123641" custLinFactNeighborX="27294" custLinFactNeighborY="-359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EB2C38-2529-4492-9EA7-10960277D5D4}" type="pres">
      <dgm:prSet presAssocID="{C1DB5669-B7F1-4773-9F83-93C85D79EC57}" presName="negativeSpace" presStyleCnt="0"/>
      <dgm:spPr/>
    </dgm:pt>
    <dgm:pt modelId="{41C46D4A-317A-4790-98D0-6727700ECA40}" type="pres">
      <dgm:prSet presAssocID="{C1DB5669-B7F1-4773-9F83-93C85D79EC57}" presName="childText" presStyleLbl="conFgAcc1" presStyleIdx="1" presStyleCnt="3">
        <dgm:presLayoutVars>
          <dgm:bulletEnabled val="1"/>
        </dgm:presLayoutVars>
      </dgm:prSet>
      <dgm:spPr/>
    </dgm:pt>
    <dgm:pt modelId="{99282346-E3A4-46D9-A43F-C7003C24BE9C}" type="pres">
      <dgm:prSet presAssocID="{51B446CC-4A2A-4ED1-8B6D-C38953C8FCFC}" presName="spaceBetweenRectangles" presStyleCnt="0"/>
      <dgm:spPr/>
    </dgm:pt>
    <dgm:pt modelId="{505B5B65-6BFF-49BB-8925-9799BF9738D4}" type="pres">
      <dgm:prSet presAssocID="{A3672C6D-7289-4602-92F2-FC016232A357}" presName="parentLin" presStyleCnt="0"/>
      <dgm:spPr/>
    </dgm:pt>
    <dgm:pt modelId="{554A497A-3178-4819-80E5-5D3032AA0403}" type="pres">
      <dgm:prSet presAssocID="{A3672C6D-7289-4602-92F2-FC016232A357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781B8B60-DFA1-466B-A99C-C98645A64293}" type="pres">
      <dgm:prSet presAssocID="{A3672C6D-7289-4602-92F2-FC016232A357}" presName="parentText" presStyleLbl="node1" presStyleIdx="2" presStyleCnt="3" custScaleX="131645" custScaleY="122843" custLinFactNeighborX="22870" custLinFactNeighborY="-936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633EDB-74D1-43C2-B39C-B2CFC202B0B7}" type="pres">
      <dgm:prSet presAssocID="{A3672C6D-7289-4602-92F2-FC016232A357}" presName="negativeSpace" presStyleCnt="0"/>
      <dgm:spPr/>
    </dgm:pt>
    <dgm:pt modelId="{6529468E-8491-409D-9F36-CEC9632F933B}" type="pres">
      <dgm:prSet presAssocID="{A3672C6D-7289-4602-92F2-FC016232A3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FD98C8D-4FFC-4750-9979-B6F804B6C812}" type="presOf" srcId="{A3672C6D-7289-4602-92F2-FC016232A357}" destId="{554A497A-3178-4819-80E5-5D3032AA0403}" srcOrd="0" destOrd="0" presId="urn:microsoft.com/office/officeart/2005/8/layout/list1"/>
    <dgm:cxn modelId="{86075DB0-5724-4B96-B6CC-D3BD8D7509AF}" srcId="{2F5D41A4-8205-4082-BE5A-3A522B998947}" destId="{B2328513-A108-4BFF-A04B-27DBABA4E572}" srcOrd="0" destOrd="0" parTransId="{5A199F2D-7FCA-4F9E-BC86-C83FBD19F746}" sibTransId="{DD1F2575-0A5D-42B4-A256-84416D90D2D7}"/>
    <dgm:cxn modelId="{974E4164-2CDE-47B8-83D3-70536143DD3F}" srcId="{2F5D41A4-8205-4082-BE5A-3A522B998947}" destId="{A3672C6D-7289-4602-92F2-FC016232A357}" srcOrd="2" destOrd="0" parTransId="{B7085B26-053A-4743-A71B-6931A0972BDC}" sibTransId="{8965EE0A-0DDE-4728-BF34-4404923E525E}"/>
    <dgm:cxn modelId="{FEDAE08E-3044-4DFC-BEC9-BE200651F8C5}" srcId="{2F5D41A4-8205-4082-BE5A-3A522B998947}" destId="{C1DB5669-B7F1-4773-9F83-93C85D79EC57}" srcOrd="1" destOrd="0" parTransId="{76D43357-8EC9-4929-8B4B-7A09FDF91C19}" sibTransId="{51B446CC-4A2A-4ED1-8B6D-C38953C8FCFC}"/>
    <dgm:cxn modelId="{6819C3C1-F798-4C10-9E54-ECEC5C2BD8CF}" type="presOf" srcId="{C1DB5669-B7F1-4773-9F83-93C85D79EC57}" destId="{0CF894C5-F804-48BE-8670-314E19B82034}" srcOrd="1" destOrd="0" presId="urn:microsoft.com/office/officeart/2005/8/layout/list1"/>
    <dgm:cxn modelId="{9F704C6F-841B-472B-A6EF-C1FC2694FC0F}" type="presOf" srcId="{A3672C6D-7289-4602-92F2-FC016232A357}" destId="{781B8B60-DFA1-466B-A99C-C98645A64293}" srcOrd="1" destOrd="0" presId="urn:microsoft.com/office/officeart/2005/8/layout/list1"/>
    <dgm:cxn modelId="{80C50D3C-9FD1-4829-A2F3-268791A2D9FD}" type="presOf" srcId="{2F5D41A4-8205-4082-BE5A-3A522B998947}" destId="{5A0EA02D-90A9-4D23-A59D-AC8971CA129F}" srcOrd="0" destOrd="0" presId="urn:microsoft.com/office/officeart/2005/8/layout/list1"/>
    <dgm:cxn modelId="{1D7DB538-6DFE-42CC-B010-2B0F394EA028}" type="presOf" srcId="{C1DB5669-B7F1-4773-9F83-93C85D79EC57}" destId="{EF0B6142-5E5D-477E-9BE4-9425D043199A}" srcOrd="0" destOrd="0" presId="urn:microsoft.com/office/officeart/2005/8/layout/list1"/>
    <dgm:cxn modelId="{2EC4A7A1-39FC-4834-9E95-E53098A2092F}" type="presOf" srcId="{B2328513-A108-4BFF-A04B-27DBABA4E572}" destId="{5111ED89-5CEF-4E94-B115-36393DA8F84A}" srcOrd="1" destOrd="0" presId="urn:microsoft.com/office/officeart/2005/8/layout/list1"/>
    <dgm:cxn modelId="{C9323E28-A460-49A4-A8EA-70B4AB6C8488}" type="presOf" srcId="{B2328513-A108-4BFF-A04B-27DBABA4E572}" destId="{47A6A88B-E3B5-4330-9990-D0BBD82D9C42}" srcOrd="0" destOrd="0" presId="urn:microsoft.com/office/officeart/2005/8/layout/list1"/>
    <dgm:cxn modelId="{EF8606CE-443D-4B5D-8980-032103932BCD}" type="presParOf" srcId="{5A0EA02D-90A9-4D23-A59D-AC8971CA129F}" destId="{DA527FA8-2E8C-4483-9C9C-052B1C988870}" srcOrd="0" destOrd="0" presId="urn:microsoft.com/office/officeart/2005/8/layout/list1"/>
    <dgm:cxn modelId="{76437F0C-3126-4B18-94AB-A13D1D94E242}" type="presParOf" srcId="{DA527FA8-2E8C-4483-9C9C-052B1C988870}" destId="{47A6A88B-E3B5-4330-9990-D0BBD82D9C42}" srcOrd="0" destOrd="0" presId="urn:microsoft.com/office/officeart/2005/8/layout/list1"/>
    <dgm:cxn modelId="{06908777-75F7-4338-95B6-CC78E3E1C025}" type="presParOf" srcId="{DA527FA8-2E8C-4483-9C9C-052B1C988870}" destId="{5111ED89-5CEF-4E94-B115-36393DA8F84A}" srcOrd="1" destOrd="0" presId="urn:microsoft.com/office/officeart/2005/8/layout/list1"/>
    <dgm:cxn modelId="{307DC266-238E-48F8-88E3-A8C55E055812}" type="presParOf" srcId="{5A0EA02D-90A9-4D23-A59D-AC8971CA129F}" destId="{75FA3912-265F-4B1F-8ECA-C1599ACDDC1C}" srcOrd="1" destOrd="0" presId="urn:microsoft.com/office/officeart/2005/8/layout/list1"/>
    <dgm:cxn modelId="{8A357378-2A9A-40BD-AAE6-B6E0B50E3A8F}" type="presParOf" srcId="{5A0EA02D-90A9-4D23-A59D-AC8971CA129F}" destId="{ADC6794B-FF04-4317-80BA-BF8939747345}" srcOrd="2" destOrd="0" presId="urn:microsoft.com/office/officeart/2005/8/layout/list1"/>
    <dgm:cxn modelId="{DC02D728-9FCC-4BC4-A215-134BB1992978}" type="presParOf" srcId="{5A0EA02D-90A9-4D23-A59D-AC8971CA129F}" destId="{1505242B-B303-47AD-B5B0-DA0C0879C060}" srcOrd="3" destOrd="0" presId="urn:microsoft.com/office/officeart/2005/8/layout/list1"/>
    <dgm:cxn modelId="{924DF3DD-C85F-46CD-BE79-94234D60BE19}" type="presParOf" srcId="{5A0EA02D-90A9-4D23-A59D-AC8971CA129F}" destId="{E73BCE70-FF53-4DF0-9F22-EB3BE52DFA8A}" srcOrd="4" destOrd="0" presId="urn:microsoft.com/office/officeart/2005/8/layout/list1"/>
    <dgm:cxn modelId="{20DAC3DF-3261-4DCF-A48F-32E5B4564270}" type="presParOf" srcId="{E73BCE70-FF53-4DF0-9F22-EB3BE52DFA8A}" destId="{EF0B6142-5E5D-477E-9BE4-9425D043199A}" srcOrd="0" destOrd="0" presId="urn:microsoft.com/office/officeart/2005/8/layout/list1"/>
    <dgm:cxn modelId="{7DE9042A-AEE3-442B-9B96-435424B5E1D5}" type="presParOf" srcId="{E73BCE70-FF53-4DF0-9F22-EB3BE52DFA8A}" destId="{0CF894C5-F804-48BE-8670-314E19B82034}" srcOrd="1" destOrd="0" presId="urn:microsoft.com/office/officeart/2005/8/layout/list1"/>
    <dgm:cxn modelId="{E2E40CF0-8883-437B-B9C5-21E3D563330E}" type="presParOf" srcId="{5A0EA02D-90A9-4D23-A59D-AC8971CA129F}" destId="{C4EB2C38-2529-4492-9EA7-10960277D5D4}" srcOrd="5" destOrd="0" presId="urn:microsoft.com/office/officeart/2005/8/layout/list1"/>
    <dgm:cxn modelId="{A45852EF-7D71-4D35-BD9B-197A507F30B8}" type="presParOf" srcId="{5A0EA02D-90A9-4D23-A59D-AC8971CA129F}" destId="{41C46D4A-317A-4790-98D0-6727700ECA40}" srcOrd="6" destOrd="0" presId="urn:microsoft.com/office/officeart/2005/8/layout/list1"/>
    <dgm:cxn modelId="{8149FA6A-0BF1-48EE-9BB8-D22796E2754F}" type="presParOf" srcId="{5A0EA02D-90A9-4D23-A59D-AC8971CA129F}" destId="{99282346-E3A4-46D9-A43F-C7003C24BE9C}" srcOrd="7" destOrd="0" presId="urn:microsoft.com/office/officeart/2005/8/layout/list1"/>
    <dgm:cxn modelId="{7D26EFA9-B48F-4D58-981F-5BC9CF721395}" type="presParOf" srcId="{5A0EA02D-90A9-4D23-A59D-AC8971CA129F}" destId="{505B5B65-6BFF-49BB-8925-9799BF9738D4}" srcOrd="8" destOrd="0" presId="urn:microsoft.com/office/officeart/2005/8/layout/list1"/>
    <dgm:cxn modelId="{041BACC2-8BED-4979-A413-102F4B79CCE3}" type="presParOf" srcId="{505B5B65-6BFF-49BB-8925-9799BF9738D4}" destId="{554A497A-3178-4819-80E5-5D3032AA0403}" srcOrd="0" destOrd="0" presId="urn:microsoft.com/office/officeart/2005/8/layout/list1"/>
    <dgm:cxn modelId="{63729ED5-FD10-4DD6-9945-A16AC2CDBA23}" type="presParOf" srcId="{505B5B65-6BFF-49BB-8925-9799BF9738D4}" destId="{781B8B60-DFA1-466B-A99C-C98645A64293}" srcOrd="1" destOrd="0" presId="urn:microsoft.com/office/officeart/2005/8/layout/list1"/>
    <dgm:cxn modelId="{C2A2277F-97C4-4233-B625-77264DD6E4DC}" type="presParOf" srcId="{5A0EA02D-90A9-4D23-A59D-AC8971CA129F}" destId="{7A633EDB-74D1-43C2-B39C-B2CFC202B0B7}" srcOrd="9" destOrd="0" presId="urn:microsoft.com/office/officeart/2005/8/layout/list1"/>
    <dgm:cxn modelId="{1D94F34F-0423-413D-B216-19CEECEBE61B}" type="presParOf" srcId="{5A0EA02D-90A9-4D23-A59D-AC8971CA129F}" destId="{6529468E-8491-409D-9F36-CEC9632F93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6351A-52A4-46A7-9091-20B16CBF7F32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2831C706-482E-4E07-A711-7A408E61CF59}">
      <dgm:prSet phldrT="[Текст]" custT="1"/>
      <dgm:spPr/>
      <dgm:t>
        <a:bodyPr/>
        <a:lstStyle/>
        <a:p>
          <a:r>
            <a:rPr lang="uk-UA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rPr>
            <a:t>Загальний</a:t>
          </a:r>
          <a:r>
            <a:rPr lang="uk-UA" sz="2000" b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rPr>
            <a:t> фінансовий результат комунальних підприємств (39 шт.) за 2020 рік  - прибуток у сумі 55,5 млн. грн.</a:t>
          </a:r>
          <a:endParaRPr lang="uk-UA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XM Bold" panose="00000803000000020002" pitchFamily="50" charset="0"/>
          </a:endParaRPr>
        </a:p>
      </dgm:t>
    </dgm:pt>
    <dgm:pt modelId="{B3718263-943D-4379-9CB7-8D6E53E3F59B}" type="parTrans" cxnId="{127742F5-D24E-47E1-AEC3-7516F4663745}">
      <dgm:prSet/>
      <dgm:spPr/>
      <dgm:t>
        <a:bodyPr/>
        <a:lstStyle/>
        <a:p>
          <a:endParaRPr lang="uk-UA"/>
        </a:p>
      </dgm:t>
    </dgm:pt>
    <dgm:pt modelId="{7BB74DB1-3764-4D9F-AD34-E72C9935A9B6}" type="sibTrans" cxnId="{127742F5-D24E-47E1-AEC3-7516F4663745}">
      <dgm:prSet/>
      <dgm:spPr/>
      <dgm:t>
        <a:bodyPr/>
        <a:lstStyle/>
        <a:p>
          <a:endParaRPr lang="uk-UA"/>
        </a:p>
      </dgm:t>
    </dgm:pt>
    <dgm:pt modelId="{674A1C01-DEE2-416E-9F04-BDDF9D92D852}">
      <dgm:prSet phldrT="[Текст]" custT="1"/>
      <dgm:spPr/>
      <dgm:t>
        <a:bodyPr/>
        <a:lstStyle/>
        <a:p>
          <a:r>
            <a:rPr lang="uk-UA" sz="2000" dirty="0" smtClean="0">
              <a:latin typeface="XM" panose="00000503030000020002" pitchFamily="50" charset="0"/>
            </a:rPr>
            <a:t>Спрацювало з позитивним фінансовим результатом 26  підприємства</a:t>
          </a:r>
        </a:p>
        <a:p>
          <a:r>
            <a:rPr lang="uk-UA" sz="2000" dirty="0" smtClean="0">
              <a:solidFill>
                <a:schemeClr val="accent1"/>
              </a:solidFill>
              <a:latin typeface="XM" panose="00000503030000020002" pitchFamily="50" charset="0"/>
            </a:rPr>
            <a:t>(прибуток 85,68 млн. грн. )</a:t>
          </a:r>
          <a:endParaRPr lang="uk-UA" sz="2000" dirty="0">
            <a:solidFill>
              <a:schemeClr val="accent1"/>
            </a:solidFill>
            <a:latin typeface="XM" panose="00000503030000020002" pitchFamily="50" charset="0"/>
          </a:endParaRPr>
        </a:p>
      </dgm:t>
    </dgm:pt>
    <dgm:pt modelId="{E32EB285-EC63-4540-8754-1FD189FA805F}" type="parTrans" cxnId="{6A397DC4-6473-4C90-A8AF-CE2D921852A1}">
      <dgm:prSet/>
      <dgm:spPr/>
      <dgm:t>
        <a:bodyPr/>
        <a:lstStyle/>
        <a:p>
          <a:endParaRPr lang="uk-UA"/>
        </a:p>
      </dgm:t>
    </dgm:pt>
    <dgm:pt modelId="{A52F6634-8B6F-437A-871C-90E4D9D630DF}" type="sibTrans" cxnId="{6A397DC4-6473-4C90-A8AF-CE2D921852A1}">
      <dgm:prSet/>
      <dgm:spPr/>
      <dgm:t>
        <a:bodyPr/>
        <a:lstStyle/>
        <a:p>
          <a:endParaRPr lang="uk-UA"/>
        </a:p>
      </dgm:t>
    </dgm:pt>
    <dgm:pt modelId="{03EE38D3-ECAA-496D-BCC1-95D8C946C985}">
      <dgm:prSet phldrT="[Текст]" custT="1"/>
      <dgm:spPr/>
      <dgm:t>
        <a:bodyPr/>
        <a:lstStyle/>
        <a:p>
          <a:r>
            <a:rPr lang="uk-UA" sz="2000" dirty="0" smtClean="0">
              <a:latin typeface="XM" panose="00000503030000020002" pitchFamily="50" charset="0"/>
            </a:rPr>
            <a:t>Спрацювало з негативним фінансовим результатом 12 підприємств</a:t>
          </a:r>
        </a:p>
        <a:p>
          <a:r>
            <a:rPr lang="uk-UA" sz="2000" dirty="0" smtClean="0">
              <a:solidFill>
                <a:schemeClr val="accent1"/>
              </a:solidFill>
              <a:latin typeface="XM" panose="00000503030000020002" pitchFamily="50" charset="0"/>
            </a:rPr>
            <a:t>(збиток </a:t>
          </a:r>
          <a:r>
            <a:rPr lang="uk-UA" sz="2000" dirty="0" smtClean="0">
              <a:solidFill>
                <a:schemeClr val="accent1"/>
              </a:solidFill>
            </a:rPr>
            <a:t>30,18  млн. грн.</a:t>
          </a:r>
          <a:r>
            <a:rPr lang="uk-UA" sz="2000" dirty="0" smtClean="0">
              <a:solidFill>
                <a:schemeClr val="accent1"/>
              </a:solidFill>
              <a:latin typeface="XM" panose="00000503030000020002" pitchFamily="50" charset="0"/>
            </a:rPr>
            <a:t> )</a:t>
          </a:r>
          <a:endParaRPr lang="uk-UA" sz="2000" dirty="0">
            <a:solidFill>
              <a:schemeClr val="accent1"/>
            </a:solidFill>
            <a:latin typeface="XM" panose="00000503030000020002" pitchFamily="50" charset="0"/>
          </a:endParaRPr>
        </a:p>
      </dgm:t>
    </dgm:pt>
    <dgm:pt modelId="{9A56DF4F-3A95-4011-B6DB-2B6B88E415F9}" type="parTrans" cxnId="{52801B53-CB23-47BC-B3B6-F72DD23C1801}">
      <dgm:prSet/>
      <dgm:spPr/>
      <dgm:t>
        <a:bodyPr/>
        <a:lstStyle/>
        <a:p>
          <a:endParaRPr lang="uk-UA"/>
        </a:p>
      </dgm:t>
    </dgm:pt>
    <dgm:pt modelId="{06F951F2-8EC8-43DF-A069-172BB0A6BA36}" type="sibTrans" cxnId="{52801B53-CB23-47BC-B3B6-F72DD23C1801}">
      <dgm:prSet/>
      <dgm:spPr/>
      <dgm:t>
        <a:bodyPr/>
        <a:lstStyle/>
        <a:p>
          <a:endParaRPr lang="uk-UA"/>
        </a:p>
      </dgm:t>
    </dgm:pt>
    <dgm:pt modelId="{692E77BB-B60B-4795-B34E-46B99C8B74C7}">
      <dgm:prSet phldrT="[Текст]" custT="1"/>
      <dgm:spPr/>
      <dgm:t>
        <a:bodyPr/>
        <a:lstStyle/>
        <a:p>
          <a:r>
            <a:rPr lang="uk-UA" sz="2000" dirty="0" smtClean="0">
              <a:latin typeface="XM" panose="00000503030000020002" pitchFamily="50" charset="0"/>
            </a:rPr>
            <a:t>1 підприємство спрацювало </a:t>
          </a:r>
          <a:r>
            <a:rPr lang="uk-UA" sz="2000" dirty="0" smtClean="0">
              <a:solidFill>
                <a:schemeClr val="accent1"/>
              </a:solidFill>
              <a:latin typeface="XM" panose="00000503030000020002" pitchFamily="50" charset="0"/>
            </a:rPr>
            <a:t>з нульовим </a:t>
          </a:r>
          <a:r>
            <a:rPr lang="uk-UA" sz="2000" dirty="0" smtClean="0">
              <a:latin typeface="XM" panose="00000503030000020002" pitchFamily="50" charset="0"/>
            </a:rPr>
            <a:t>фінансовим результатом</a:t>
          </a:r>
          <a:endParaRPr lang="uk-UA" sz="2000" dirty="0">
            <a:latin typeface="XM" panose="00000503030000020002" pitchFamily="50" charset="0"/>
          </a:endParaRPr>
        </a:p>
      </dgm:t>
    </dgm:pt>
    <dgm:pt modelId="{2F710F15-572A-46EE-9599-BE80E935A408}" type="parTrans" cxnId="{6B232BD6-0749-4A21-979D-C1769CF91A23}">
      <dgm:prSet/>
      <dgm:spPr/>
      <dgm:t>
        <a:bodyPr/>
        <a:lstStyle/>
        <a:p>
          <a:endParaRPr lang="uk-UA"/>
        </a:p>
      </dgm:t>
    </dgm:pt>
    <dgm:pt modelId="{CEE3160A-BB01-4A6A-B4E2-009BC595C668}" type="sibTrans" cxnId="{6B232BD6-0749-4A21-979D-C1769CF91A23}">
      <dgm:prSet/>
      <dgm:spPr/>
      <dgm:t>
        <a:bodyPr/>
        <a:lstStyle/>
        <a:p>
          <a:endParaRPr lang="uk-UA"/>
        </a:p>
      </dgm:t>
    </dgm:pt>
    <dgm:pt modelId="{B682EB28-A2B2-4EF1-B0FF-4443FFC84840}" type="pres">
      <dgm:prSet presAssocID="{E9D6351A-52A4-46A7-9091-20B16CBF7F3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85883FA-1254-4BFF-909C-D67311CF9DE6}" type="pres">
      <dgm:prSet presAssocID="{2831C706-482E-4E07-A711-7A408E61CF59}" presName="root1" presStyleCnt="0"/>
      <dgm:spPr/>
    </dgm:pt>
    <dgm:pt modelId="{E2A33028-A6A9-48AC-8EF0-415DE7D573EF}" type="pres">
      <dgm:prSet presAssocID="{2831C706-482E-4E07-A711-7A408E61CF59}" presName="LevelOneTextNode" presStyleLbl="node0" presStyleIdx="0" presStyleCnt="1" custScaleY="94262" custLinFactNeighborX="3116" custLinFactNeighborY="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D10B327-946F-4570-BC39-B8BEAC67A0CA}" type="pres">
      <dgm:prSet presAssocID="{2831C706-482E-4E07-A711-7A408E61CF59}" presName="level2hierChild" presStyleCnt="0"/>
      <dgm:spPr/>
    </dgm:pt>
    <dgm:pt modelId="{E22F0B89-EA30-407B-9A0D-7EA4FD98859E}" type="pres">
      <dgm:prSet presAssocID="{E32EB285-EC63-4540-8754-1FD189FA805F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687E515D-A2E6-462C-A165-E6269038995C}" type="pres">
      <dgm:prSet presAssocID="{E32EB285-EC63-4540-8754-1FD189FA805F}" presName="connTx" presStyleLbl="parChTrans1D2" presStyleIdx="0" presStyleCnt="3"/>
      <dgm:spPr/>
      <dgm:t>
        <a:bodyPr/>
        <a:lstStyle/>
        <a:p>
          <a:endParaRPr lang="uk-UA"/>
        </a:p>
      </dgm:t>
    </dgm:pt>
    <dgm:pt modelId="{C61FDAC2-706D-479E-8AB2-09F8B11654CF}" type="pres">
      <dgm:prSet presAssocID="{674A1C01-DEE2-416E-9F04-BDDF9D92D852}" presName="root2" presStyleCnt="0"/>
      <dgm:spPr/>
    </dgm:pt>
    <dgm:pt modelId="{5659FE3E-2D7D-4765-9731-440EB3A5D6A3}" type="pres">
      <dgm:prSet presAssocID="{674A1C01-DEE2-416E-9F04-BDDF9D92D852}" presName="LevelTwoTextNode" presStyleLbl="node2" presStyleIdx="0" presStyleCnt="3" custScaleX="1331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1271B92-04F0-4E81-91EB-4F3EBD868AE9}" type="pres">
      <dgm:prSet presAssocID="{674A1C01-DEE2-416E-9F04-BDDF9D92D852}" presName="level3hierChild" presStyleCnt="0"/>
      <dgm:spPr/>
    </dgm:pt>
    <dgm:pt modelId="{D5160C4C-4E58-47C2-85E5-9658719B3100}" type="pres">
      <dgm:prSet presAssocID="{9A56DF4F-3A95-4011-B6DB-2B6B88E415F9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F1AED224-E2D6-44C6-AF1C-98F708F3DCFB}" type="pres">
      <dgm:prSet presAssocID="{9A56DF4F-3A95-4011-B6DB-2B6B88E415F9}" presName="connTx" presStyleLbl="parChTrans1D2" presStyleIdx="1" presStyleCnt="3"/>
      <dgm:spPr/>
      <dgm:t>
        <a:bodyPr/>
        <a:lstStyle/>
        <a:p>
          <a:endParaRPr lang="uk-UA"/>
        </a:p>
      </dgm:t>
    </dgm:pt>
    <dgm:pt modelId="{A455B23E-8F69-4A35-896C-95101FA97FB4}" type="pres">
      <dgm:prSet presAssocID="{03EE38D3-ECAA-496D-BCC1-95D8C946C985}" presName="root2" presStyleCnt="0"/>
      <dgm:spPr/>
    </dgm:pt>
    <dgm:pt modelId="{1558C89A-A13A-4297-B9D6-1FDE7D00DC77}" type="pres">
      <dgm:prSet presAssocID="{03EE38D3-ECAA-496D-BCC1-95D8C946C985}" presName="LevelTwoTextNode" presStyleLbl="node2" presStyleIdx="1" presStyleCnt="3" custScaleX="1337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576F82-86BB-41E4-A6CA-2A83737CBBD8}" type="pres">
      <dgm:prSet presAssocID="{03EE38D3-ECAA-496D-BCC1-95D8C946C985}" presName="level3hierChild" presStyleCnt="0"/>
      <dgm:spPr/>
    </dgm:pt>
    <dgm:pt modelId="{14474E10-9369-449A-BBD5-4192CFB6E30D}" type="pres">
      <dgm:prSet presAssocID="{2F710F15-572A-46EE-9599-BE80E935A408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15686301-5951-4B0C-8FE1-EFB5300CCF69}" type="pres">
      <dgm:prSet presAssocID="{2F710F15-572A-46EE-9599-BE80E935A408}" presName="connTx" presStyleLbl="parChTrans1D2" presStyleIdx="2" presStyleCnt="3"/>
      <dgm:spPr/>
      <dgm:t>
        <a:bodyPr/>
        <a:lstStyle/>
        <a:p>
          <a:endParaRPr lang="uk-UA"/>
        </a:p>
      </dgm:t>
    </dgm:pt>
    <dgm:pt modelId="{33113474-1F5F-4868-A7A7-1A1E2125F8E8}" type="pres">
      <dgm:prSet presAssocID="{692E77BB-B60B-4795-B34E-46B99C8B74C7}" presName="root2" presStyleCnt="0"/>
      <dgm:spPr/>
    </dgm:pt>
    <dgm:pt modelId="{233CE670-6539-4798-8F75-201F8B43777A}" type="pres">
      <dgm:prSet presAssocID="{692E77BB-B60B-4795-B34E-46B99C8B74C7}" presName="LevelTwoTextNode" presStyleLbl="node2" presStyleIdx="2" presStyleCnt="3" custScaleX="1335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4B763E-A236-46DB-8514-2838F366032A}" type="pres">
      <dgm:prSet presAssocID="{692E77BB-B60B-4795-B34E-46B99C8B74C7}" presName="level3hierChild" presStyleCnt="0"/>
      <dgm:spPr/>
    </dgm:pt>
  </dgm:ptLst>
  <dgm:cxnLst>
    <dgm:cxn modelId="{E47139F2-80C2-4E1D-B9F8-B8B5A00FDF1C}" type="presOf" srcId="{2F710F15-572A-46EE-9599-BE80E935A408}" destId="{15686301-5951-4B0C-8FE1-EFB5300CCF69}" srcOrd="1" destOrd="0" presId="urn:microsoft.com/office/officeart/2008/layout/HorizontalMultiLevelHierarchy"/>
    <dgm:cxn modelId="{A00B070B-CDD1-4FE4-B2A4-0B3A6EBF1C3A}" type="presOf" srcId="{E32EB285-EC63-4540-8754-1FD189FA805F}" destId="{687E515D-A2E6-462C-A165-E6269038995C}" srcOrd="1" destOrd="0" presId="urn:microsoft.com/office/officeart/2008/layout/HorizontalMultiLevelHierarchy"/>
    <dgm:cxn modelId="{E5F7AB25-598A-46DD-B02F-969D1180E9FE}" type="presOf" srcId="{2F710F15-572A-46EE-9599-BE80E935A408}" destId="{14474E10-9369-449A-BBD5-4192CFB6E30D}" srcOrd="0" destOrd="0" presId="urn:microsoft.com/office/officeart/2008/layout/HorizontalMultiLevelHierarchy"/>
    <dgm:cxn modelId="{52801B53-CB23-47BC-B3B6-F72DD23C1801}" srcId="{2831C706-482E-4E07-A711-7A408E61CF59}" destId="{03EE38D3-ECAA-496D-BCC1-95D8C946C985}" srcOrd="1" destOrd="0" parTransId="{9A56DF4F-3A95-4011-B6DB-2B6B88E415F9}" sibTransId="{06F951F2-8EC8-43DF-A069-172BB0A6BA36}"/>
    <dgm:cxn modelId="{6B232BD6-0749-4A21-979D-C1769CF91A23}" srcId="{2831C706-482E-4E07-A711-7A408E61CF59}" destId="{692E77BB-B60B-4795-B34E-46B99C8B74C7}" srcOrd="2" destOrd="0" parTransId="{2F710F15-572A-46EE-9599-BE80E935A408}" sibTransId="{CEE3160A-BB01-4A6A-B4E2-009BC595C668}"/>
    <dgm:cxn modelId="{6A397DC4-6473-4C90-A8AF-CE2D921852A1}" srcId="{2831C706-482E-4E07-A711-7A408E61CF59}" destId="{674A1C01-DEE2-416E-9F04-BDDF9D92D852}" srcOrd="0" destOrd="0" parTransId="{E32EB285-EC63-4540-8754-1FD189FA805F}" sibTransId="{A52F6634-8B6F-437A-871C-90E4D9D630DF}"/>
    <dgm:cxn modelId="{127742F5-D24E-47E1-AEC3-7516F4663745}" srcId="{E9D6351A-52A4-46A7-9091-20B16CBF7F32}" destId="{2831C706-482E-4E07-A711-7A408E61CF59}" srcOrd="0" destOrd="0" parTransId="{B3718263-943D-4379-9CB7-8D6E53E3F59B}" sibTransId="{7BB74DB1-3764-4D9F-AD34-E72C9935A9B6}"/>
    <dgm:cxn modelId="{7C2A70FC-80CD-4B2B-91A9-E4A69FF78D14}" type="presOf" srcId="{03EE38D3-ECAA-496D-BCC1-95D8C946C985}" destId="{1558C89A-A13A-4297-B9D6-1FDE7D00DC77}" srcOrd="0" destOrd="0" presId="urn:microsoft.com/office/officeart/2008/layout/HorizontalMultiLevelHierarchy"/>
    <dgm:cxn modelId="{408A4C07-5F38-47D1-9A69-DBC39443ACC3}" type="presOf" srcId="{E32EB285-EC63-4540-8754-1FD189FA805F}" destId="{E22F0B89-EA30-407B-9A0D-7EA4FD98859E}" srcOrd="0" destOrd="0" presId="urn:microsoft.com/office/officeart/2008/layout/HorizontalMultiLevelHierarchy"/>
    <dgm:cxn modelId="{041407AB-5801-4C27-8B46-CD307AE1410E}" type="presOf" srcId="{692E77BB-B60B-4795-B34E-46B99C8B74C7}" destId="{233CE670-6539-4798-8F75-201F8B43777A}" srcOrd="0" destOrd="0" presId="urn:microsoft.com/office/officeart/2008/layout/HorizontalMultiLevelHierarchy"/>
    <dgm:cxn modelId="{38AA13E3-05A1-41FF-A3CE-98D7A157E37E}" type="presOf" srcId="{674A1C01-DEE2-416E-9F04-BDDF9D92D852}" destId="{5659FE3E-2D7D-4765-9731-440EB3A5D6A3}" srcOrd="0" destOrd="0" presId="urn:microsoft.com/office/officeart/2008/layout/HorizontalMultiLevelHierarchy"/>
    <dgm:cxn modelId="{83E89976-27DE-4535-A0BB-C4D775B1E47A}" type="presOf" srcId="{9A56DF4F-3A95-4011-B6DB-2B6B88E415F9}" destId="{F1AED224-E2D6-44C6-AF1C-98F708F3DCFB}" srcOrd="1" destOrd="0" presId="urn:microsoft.com/office/officeart/2008/layout/HorizontalMultiLevelHierarchy"/>
    <dgm:cxn modelId="{54D004B9-22CA-4036-AA92-11699FCE4DC1}" type="presOf" srcId="{9A56DF4F-3A95-4011-B6DB-2B6B88E415F9}" destId="{D5160C4C-4E58-47C2-85E5-9658719B3100}" srcOrd="0" destOrd="0" presId="urn:microsoft.com/office/officeart/2008/layout/HorizontalMultiLevelHierarchy"/>
    <dgm:cxn modelId="{40DC4312-9305-473A-B42D-23D18A34659E}" type="presOf" srcId="{2831C706-482E-4E07-A711-7A408E61CF59}" destId="{E2A33028-A6A9-48AC-8EF0-415DE7D573EF}" srcOrd="0" destOrd="0" presId="urn:microsoft.com/office/officeart/2008/layout/HorizontalMultiLevelHierarchy"/>
    <dgm:cxn modelId="{5E14B428-A104-4441-A056-30C632E02049}" type="presOf" srcId="{E9D6351A-52A4-46A7-9091-20B16CBF7F32}" destId="{B682EB28-A2B2-4EF1-B0FF-4443FFC84840}" srcOrd="0" destOrd="0" presId="urn:microsoft.com/office/officeart/2008/layout/HorizontalMultiLevelHierarchy"/>
    <dgm:cxn modelId="{9993F1AC-AB89-42D9-A984-D465EA56215D}" type="presParOf" srcId="{B682EB28-A2B2-4EF1-B0FF-4443FFC84840}" destId="{B85883FA-1254-4BFF-909C-D67311CF9DE6}" srcOrd="0" destOrd="0" presId="urn:microsoft.com/office/officeart/2008/layout/HorizontalMultiLevelHierarchy"/>
    <dgm:cxn modelId="{3DCEB72B-47E1-4DDA-B13B-B3B2309A41D9}" type="presParOf" srcId="{B85883FA-1254-4BFF-909C-D67311CF9DE6}" destId="{E2A33028-A6A9-48AC-8EF0-415DE7D573EF}" srcOrd="0" destOrd="0" presId="urn:microsoft.com/office/officeart/2008/layout/HorizontalMultiLevelHierarchy"/>
    <dgm:cxn modelId="{0FCF5FE9-3C3C-4FEF-88EC-944E043EA2C6}" type="presParOf" srcId="{B85883FA-1254-4BFF-909C-D67311CF9DE6}" destId="{AD10B327-946F-4570-BC39-B8BEAC67A0CA}" srcOrd="1" destOrd="0" presId="urn:microsoft.com/office/officeart/2008/layout/HorizontalMultiLevelHierarchy"/>
    <dgm:cxn modelId="{FB366B57-6E8A-4022-ACEB-5657E92CF7EC}" type="presParOf" srcId="{AD10B327-946F-4570-BC39-B8BEAC67A0CA}" destId="{E22F0B89-EA30-407B-9A0D-7EA4FD98859E}" srcOrd="0" destOrd="0" presId="urn:microsoft.com/office/officeart/2008/layout/HorizontalMultiLevelHierarchy"/>
    <dgm:cxn modelId="{856F49AF-054E-4A29-8F92-A404329F6139}" type="presParOf" srcId="{E22F0B89-EA30-407B-9A0D-7EA4FD98859E}" destId="{687E515D-A2E6-462C-A165-E6269038995C}" srcOrd="0" destOrd="0" presId="urn:microsoft.com/office/officeart/2008/layout/HorizontalMultiLevelHierarchy"/>
    <dgm:cxn modelId="{BF14EA19-6EAA-4BF3-AA68-85AD2CABC6B1}" type="presParOf" srcId="{AD10B327-946F-4570-BC39-B8BEAC67A0CA}" destId="{C61FDAC2-706D-479E-8AB2-09F8B11654CF}" srcOrd="1" destOrd="0" presId="urn:microsoft.com/office/officeart/2008/layout/HorizontalMultiLevelHierarchy"/>
    <dgm:cxn modelId="{35D41675-61CC-44A4-9FB8-C50E0ACCF1F5}" type="presParOf" srcId="{C61FDAC2-706D-479E-8AB2-09F8B11654CF}" destId="{5659FE3E-2D7D-4765-9731-440EB3A5D6A3}" srcOrd="0" destOrd="0" presId="urn:microsoft.com/office/officeart/2008/layout/HorizontalMultiLevelHierarchy"/>
    <dgm:cxn modelId="{027A2E8A-9301-4C70-BEFD-9B34697660F6}" type="presParOf" srcId="{C61FDAC2-706D-479E-8AB2-09F8B11654CF}" destId="{D1271B92-04F0-4E81-91EB-4F3EBD868AE9}" srcOrd="1" destOrd="0" presId="urn:microsoft.com/office/officeart/2008/layout/HorizontalMultiLevelHierarchy"/>
    <dgm:cxn modelId="{624FC82C-0FAF-43E7-97A8-E60CBA422E86}" type="presParOf" srcId="{AD10B327-946F-4570-BC39-B8BEAC67A0CA}" destId="{D5160C4C-4E58-47C2-85E5-9658719B3100}" srcOrd="2" destOrd="0" presId="urn:microsoft.com/office/officeart/2008/layout/HorizontalMultiLevelHierarchy"/>
    <dgm:cxn modelId="{AD6549CE-CC9C-4F93-9B13-5D4048E962B4}" type="presParOf" srcId="{D5160C4C-4E58-47C2-85E5-9658719B3100}" destId="{F1AED224-E2D6-44C6-AF1C-98F708F3DCFB}" srcOrd="0" destOrd="0" presId="urn:microsoft.com/office/officeart/2008/layout/HorizontalMultiLevelHierarchy"/>
    <dgm:cxn modelId="{6081785B-D552-47CB-A406-8E3262E7F62A}" type="presParOf" srcId="{AD10B327-946F-4570-BC39-B8BEAC67A0CA}" destId="{A455B23E-8F69-4A35-896C-95101FA97FB4}" srcOrd="3" destOrd="0" presId="urn:microsoft.com/office/officeart/2008/layout/HorizontalMultiLevelHierarchy"/>
    <dgm:cxn modelId="{04C680EC-3180-41A8-9735-0C59402AFCC8}" type="presParOf" srcId="{A455B23E-8F69-4A35-896C-95101FA97FB4}" destId="{1558C89A-A13A-4297-B9D6-1FDE7D00DC77}" srcOrd="0" destOrd="0" presId="urn:microsoft.com/office/officeart/2008/layout/HorizontalMultiLevelHierarchy"/>
    <dgm:cxn modelId="{674D29C8-1AC2-4FEF-B7CA-E47B723054DC}" type="presParOf" srcId="{A455B23E-8F69-4A35-896C-95101FA97FB4}" destId="{30576F82-86BB-41E4-A6CA-2A83737CBBD8}" srcOrd="1" destOrd="0" presId="urn:microsoft.com/office/officeart/2008/layout/HorizontalMultiLevelHierarchy"/>
    <dgm:cxn modelId="{057EBD61-D58B-4E37-A1AC-4253622ECC7C}" type="presParOf" srcId="{AD10B327-946F-4570-BC39-B8BEAC67A0CA}" destId="{14474E10-9369-449A-BBD5-4192CFB6E30D}" srcOrd="4" destOrd="0" presId="urn:microsoft.com/office/officeart/2008/layout/HorizontalMultiLevelHierarchy"/>
    <dgm:cxn modelId="{69492B2B-52C4-4416-8644-B897E53CF827}" type="presParOf" srcId="{14474E10-9369-449A-BBD5-4192CFB6E30D}" destId="{15686301-5951-4B0C-8FE1-EFB5300CCF69}" srcOrd="0" destOrd="0" presId="urn:microsoft.com/office/officeart/2008/layout/HorizontalMultiLevelHierarchy"/>
    <dgm:cxn modelId="{2FB2DE59-5E8F-4791-92A4-E87A62F3F99B}" type="presParOf" srcId="{AD10B327-946F-4570-BC39-B8BEAC67A0CA}" destId="{33113474-1F5F-4868-A7A7-1A1E2125F8E8}" srcOrd="5" destOrd="0" presId="urn:microsoft.com/office/officeart/2008/layout/HorizontalMultiLevelHierarchy"/>
    <dgm:cxn modelId="{374EB121-529B-48BF-AF6A-151815E1AA2C}" type="presParOf" srcId="{33113474-1F5F-4868-A7A7-1A1E2125F8E8}" destId="{233CE670-6539-4798-8F75-201F8B43777A}" srcOrd="0" destOrd="0" presId="urn:microsoft.com/office/officeart/2008/layout/HorizontalMultiLevelHierarchy"/>
    <dgm:cxn modelId="{D740623B-4F90-4795-9E91-DCDBEF757195}" type="presParOf" srcId="{33113474-1F5F-4868-A7A7-1A1E2125F8E8}" destId="{9E4B763E-A236-46DB-8514-2838F36603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6794B-FF04-4317-80BA-BF8939747345}">
      <dsp:nvSpPr>
        <dsp:cNvPr id="0" name=""/>
        <dsp:cNvSpPr/>
      </dsp:nvSpPr>
      <dsp:spPr>
        <a:xfrm>
          <a:off x="0" y="789611"/>
          <a:ext cx="9542248" cy="756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11ED89-5CEF-4E94-B115-36393DA8F84A}">
      <dsp:nvSpPr>
        <dsp:cNvPr id="0" name=""/>
        <dsp:cNvSpPr/>
      </dsp:nvSpPr>
      <dsp:spPr>
        <a:xfrm>
          <a:off x="658090" y="128803"/>
          <a:ext cx="8698542" cy="1229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472" tIns="0" rIns="252472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XM" panose="00000503030000020002" pitchFamily="50" charset="0"/>
            </a:rPr>
            <a:t>МКП «Хмельницькводоканал»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accent1"/>
              </a:solidFill>
              <a:latin typeface="XM" panose="00000503030000020002" pitchFamily="50" charset="0"/>
            </a:rPr>
            <a:t>9 інвестиційних заходів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XM" panose="00000503030000020002" pitchFamily="50" charset="0"/>
            </a:rPr>
            <a:t>Будівництво ділянок водопроводу, водовідведення, ремонт та модернізація обладнання</a:t>
          </a:r>
          <a:endParaRPr lang="uk-UA" sz="2000" kern="1200" dirty="0">
            <a:solidFill>
              <a:schemeClr val="tx1"/>
            </a:solidFill>
            <a:latin typeface="XM" panose="00000503030000020002" pitchFamily="50" charset="0"/>
          </a:endParaRPr>
        </a:p>
      </dsp:txBody>
      <dsp:txXfrm>
        <a:off x="718085" y="188798"/>
        <a:ext cx="8578552" cy="1109010"/>
      </dsp:txXfrm>
    </dsp:sp>
    <dsp:sp modelId="{41C46D4A-317A-4790-98D0-6727700ECA40}">
      <dsp:nvSpPr>
        <dsp:cNvPr id="0" name=""/>
        <dsp:cNvSpPr/>
      </dsp:nvSpPr>
      <dsp:spPr>
        <a:xfrm>
          <a:off x="0" y="2359776"/>
          <a:ext cx="9542248" cy="756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F894C5-F804-48BE-8670-314E19B82034}">
      <dsp:nvSpPr>
        <dsp:cNvPr id="0" name=""/>
        <dsp:cNvSpPr/>
      </dsp:nvSpPr>
      <dsp:spPr>
        <a:xfrm>
          <a:off x="607335" y="1675801"/>
          <a:ext cx="8736148" cy="109496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472" tIns="0" rIns="252472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XM" panose="00000503030000020002" pitchFamily="50" charset="0"/>
            </a:rPr>
            <a:t>КП «Південно – Західні тепломережі»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accent1"/>
              </a:solidFill>
              <a:latin typeface="XM" panose="00000503030000020002" pitchFamily="50" charset="0"/>
            </a:rPr>
            <a:t>9 інвестиційних заходів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XM" panose="00000503030000020002" pitchFamily="50" charset="0"/>
            </a:rPr>
            <a:t>Ремонт теплової мережі, ремонт та придбання обладнання</a:t>
          </a:r>
          <a:endParaRPr lang="uk-UA" sz="2000" kern="1200" dirty="0">
            <a:solidFill>
              <a:schemeClr val="tx1"/>
            </a:solidFill>
            <a:latin typeface="XM" panose="00000503030000020002" pitchFamily="50" charset="0"/>
          </a:endParaRPr>
        </a:p>
      </dsp:txBody>
      <dsp:txXfrm>
        <a:off x="660787" y="1729253"/>
        <a:ext cx="8629244" cy="988060"/>
      </dsp:txXfrm>
    </dsp:sp>
    <dsp:sp modelId="{6529468E-8491-409D-9F36-CEC9632F933B}">
      <dsp:nvSpPr>
        <dsp:cNvPr id="0" name=""/>
        <dsp:cNvSpPr/>
      </dsp:nvSpPr>
      <dsp:spPr>
        <a:xfrm>
          <a:off x="0" y="3922874"/>
          <a:ext cx="9542248" cy="756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1B8B60-DFA1-466B-A99C-C98645A64293}">
      <dsp:nvSpPr>
        <dsp:cNvPr id="0" name=""/>
        <dsp:cNvSpPr/>
      </dsp:nvSpPr>
      <dsp:spPr>
        <a:xfrm>
          <a:off x="586228" y="3194822"/>
          <a:ext cx="8793325" cy="10878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472" tIns="0" rIns="252472" bIns="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XM" panose="00000503030000020002" pitchFamily="50" charset="0"/>
            </a:rPr>
            <a:t>МКП «Хмельницьктеплокомуненерго»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solidFill>
                <a:schemeClr val="accent1"/>
              </a:solidFill>
              <a:latin typeface="XM" panose="00000503030000020002" pitchFamily="50" charset="0"/>
            </a:rPr>
            <a:t>5 інвестиційних заходів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chemeClr val="tx1"/>
              </a:solidFill>
              <a:latin typeface="XM" panose="00000503030000020002" pitchFamily="50" charset="0"/>
            </a:rPr>
            <a:t>Заміна теплових мереж, ремонт та модернізація обладнання</a:t>
          </a:r>
          <a:endParaRPr lang="uk-UA" sz="2000" kern="1200" dirty="0">
            <a:solidFill>
              <a:schemeClr val="tx1"/>
            </a:solidFill>
            <a:latin typeface="XM" panose="00000503030000020002" pitchFamily="50" charset="0"/>
          </a:endParaRPr>
        </a:p>
      </dsp:txBody>
      <dsp:txXfrm>
        <a:off x="639335" y="3247929"/>
        <a:ext cx="8687111" cy="981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E10-9369-449A-BBD5-4192CFB6E30D}">
      <dsp:nvSpPr>
        <dsp:cNvPr id="0" name=""/>
        <dsp:cNvSpPr/>
      </dsp:nvSpPr>
      <dsp:spPr>
        <a:xfrm>
          <a:off x="1618557" y="2714847"/>
          <a:ext cx="643352" cy="128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676" y="0"/>
              </a:lnTo>
              <a:lnTo>
                <a:pt x="321676" y="1287034"/>
              </a:lnTo>
              <a:lnTo>
                <a:pt x="643352" y="1287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904262" y="3322392"/>
        <a:ext cx="71943" cy="71943"/>
      </dsp:txXfrm>
    </dsp:sp>
    <dsp:sp modelId="{D5160C4C-4E58-47C2-85E5-9658719B3100}">
      <dsp:nvSpPr>
        <dsp:cNvPr id="0" name=""/>
        <dsp:cNvSpPr/>
      </dsp:nvSpPr>
      <dsp:spPr>
        <a:xfrm>
          <a:off x="1618557" y="2669127"/>
          <a:ext cx="6433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352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924150" y="2698763"/>
        <a:ext cx="32167" cy="32167"/>
      </dsp:txXfrm>
    </dsp:sp>
    <dsp:sp modelId="{E22F0B89-EA30-407B-9A0D-7EA4FD98859E}">
      <dsp:nvSpPr>
        <dsp:cNvPr id="0" name=""/>
        <dsp:cNvSpPr/>
      </dsp:nvSpPr>
      <dsp:spPr>
        <a:xfrm>
          <a:off x="1618557" y="1427812"/>
          <a:ext cx="643352" cy="1287034"/>
        </a:xfrm>
        <a:custGeom>
          <a:avLst/>
          <a:gdLst/>
          <a:ahLst/>
          <a:cxnLst/>
          <a:rect l="0" t="0" r="0" b="0"/>
          <a:pathLst>
            <a:path>
              <a:moveTo>
                <a:pt x="0" y="1287034"/>
              </a:moveTo>
              <a:lnTo>
                <a:pt x="321676" y="1287034"/>
              </a:lnTo>
              <a:lnTo>
                <a:pt x="321676" y="0"/>
              </a:lnTo>
              <a:lnTo>
                <a:pt x="643352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904262" y="2035357"/>
        <a:ext cx="71943" cy="71943"/>
      </dsp:txXfrm>
    </dsp:sp>
    <dsp:sp modelId="{E2A33028-A6A9-48AC-8EF0-415DE7D573EF}">
      <dsp:nvSpPr>
        <dsp:cNvPr id="0" name=""/>
        <dsp:cNvSpPr/>
      </dsp:nvSpPr>
      <dsp:spPr>
        <a:xfrm rot="16200000">
          <a:off x="-1450329" y="2200033"/>
          <a:ext cx="5108146" cy="1029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rPr>
            <a:t>Загальний</a:t>
          </a:r>
          <a:r>
            <a:rPr lang="uk-UA" sz="2000" b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rPr>
            <a:t> фінансовий результат комунальних підприємств (39 шт.) за 2020 рік  - прибуток у сумі 55,5 млн. грн.</a:t>
          </a:r>
          <a:endParaRPr lang="uk-UA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XM Bold" panose="00000803000000020002" pitchFamily="50" charset="0"/>
          </a:endParaRPr>
        </a:p>
      </dsp:txBody>
      <dsp:txXfrm>
        <a:off x="-1450329" y="2200033"/>
        <a:ext cx="5108146" cy="1029627"/>
      </dsp:txXfrm>
    </dsp:sp>
    <dsp:sp modelId="{5659FE3E-2D7D-4765-9731-440EB3A5D6A3}">
      <dsp:nvSpPr>
        <dsp:cNvPr id="0" name=""/>
        <dsp:cNvSpPr/>
      </dsp:nvSpPr>
      <dsp:spPr>
        <a:xfrm>
          <a:off x="2261910" y="912998"/>
          <a:ext cx="4497322" cy="1029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XM" panose="00000503030000020002" pitchFamily="50" charset="0"/>
            </a:rPr>
            <a:t>Спрацювало з позитивним фінансовим результатом 26  підприємства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1"/>
              </a:solidFill>
              <a:latin typeface="XM" panose="00000503030000020002" pitchFamily="50" charset="0"/>
            </a:rPr>
            <a:t>(прибуток 85,68 млн. грн. )</a:t>
          </a:r>
          <a:endParaRPr lang="uk-UA" sz="2000" kern="1200" dirty="0">
            <a:solidFill>
              <a:schemeClr val="accent1"/>
            </a:solidFill>
            <a:latin typeface="XM" panose="00000503030000020002" pitchFamily="50" charset="0"/>
          </a:endParaRPr>
        </a:p>
      </dsp:txBody>
      <dsp:txXfrm>
        <a:off x="2261910" y="912998"/>
        <a:ext cx="4497322" cy="1029627"/>
      </dsp:txXfrm>
    </dsp:sp>
    <dsp:sp modelId="{1558C89A-A13A-4297-B9D6-1FDE7D00DC77}">
      <dsp:nvSpPr>
        <dsp:cNvPr id="0" name=""/>
        <dsp:cNvSpPr/>
      </dsp:nvSpPr>
      <dsp:spPr>
        <a:xfrm>
          <a:off x="2261910" y="2200033"/>
          <a:ext cx="4516538" cy="1029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XM" panose="00000503030000020002" pitchFamily="50" charset="0"/>
            </a:rPr>
            <a:t>Спрацювало з негативним фінансовим результатом 12 підприємств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accent1"/>
              </a:solidFill>
              <a:latin typeface="XM" panose="00000503030000020002" pitchFamily="50" charset="0"/>
            </a:rPr>
            <a:t>(збиток </a:t>
          </a:r>
          <a:r>
            <a:rPr lang="uk-UA" sz="2000" kern="1200" dirty="0" smtClean="0">
              <a:solidFill>
                <a:schemeClr val="accent1"/>
              </a:solidFill>
            </a:rPr>
            <a:t>30,18  млн. грн.</a:t>
          </a:r>
          <a:r>
            <a:rPr lang="uk-UA" sz="2000" kern="1200" dirty="0" smtClean="0">
              <a:solidFill>
                <a:schemeClr val="accent1"/>
              </a:solidFill>
              <a:latin typeface="XM" panose="00000503030000020002" pitchFamily="50" charset="0"/>
            </a:rPr>
            <a:t> )</a:t>
          </a:r>
          <a:endParaRPr lang="uk-UA" sz="2000" kern="1200" dirty="0">
            <a:solidFill>
              <a:schemeClr val="accent1"/>
            </a:solidFill>
            <a:latin typeface="XM" panose="00000503030000020002" pitchFamily="50" charset="0"/>
          </a:endParaRPr>
        </a:p>
      </dsp:txBody>
      <dsp:txXfrm>
        <a:off x="2261910" y="2200033"/>
        <a:ext cx="4516538" cy="1029627"/>
      </dsp:txXfrm>
    </dsp:sp>
    <dsp:sp modelId="{233CE670-6539-4798-8F75-201F8B43777A}">
      <dsp:nvSpPr>
        <dsp:cNvPr id="0" name=""/>
        <dsp:cNvSpPr/>
      </dsp:nvSpPr>
      <dsp:spPr>
        <a:xfrm>
          <a:off x="2261910" y="3487067"/>
          <a:ext cx="4509446" cy="1029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XM" panose="00000503030000020002" pitchFamily="50" charset="0"/>
            </a:rPr>
            <a:t>1 підприємство спрацювало </a:t>
          </a:r>
          <a:r>
            <a:rPr lang="uk-UA" sz="2000" kern="1200" dirty="0" smtClean="0">
              <a:solidFill>
                <a:schemeClr val="accent1"/>
              </a:solidFill>
              <a:latin typeface="XM" panose="00000503030000020002" pitchFamily="50" charset="0"/>
            </a:rPr>
            <a:t>з нульовим </a:t>
          </a:r>
          <a:r>
            <a:rPr lang="uk-UA" sz="2000" kern="1200" dirty="0" smtClean="0">
              <a:latin typeface="XM" panose="00000503030000020002" pitchFamily="50" charset="0"/>
            </a:rPr>
            <a:t>фінансовим результатом</a:t>
          </a:r>
          <a:endParaRPr lang="uk-UA" sz="2000" kern="1200" dirty="0">
            <a:latin typeface="XM" panose="00000503030000020002" pitchFamily="50" charset="0"/>
          </a:endParaRPr>
        </a:p>
      </dsp:txBody>
      <dsp:txXfrm>
        <a:off x="2261910" y="3487067"/>
        <a:ext cx="4509446" cy="1029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8F71-FEE1-405F-82A3-9D9CC72C7802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E3EF-AD12-4223-8D7E-9C76575B72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4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82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67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86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34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800" dirty="0">
              <a:latin typeface="XM" panose="00000503030000020002" pitchFamily="50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99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39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949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48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64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15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9E3EF-AD12-4223-8D7E-9C76575B72A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092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853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98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46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9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84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64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08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4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54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63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73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A08C-4829-489F-A8C4-98628B7D45A8}" type="datetimeFigureOut">
              <a:rPr lang="uk-UA" smtClean="0"/>
              <a:t>16.03.2021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B1-361A-425C-A357-4353970A31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71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2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707343" y="4813491"/>
            <a:ext cx="110422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ВИКОНАННЯ </a:t>
            </a:r>
          </a:p>
          <a:p>
            <a:pPr algn="ctr"/>
            <a:r>
              <a:rPr lang="uk-UA" alt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Програми підвищення ефективності роботи та стратегічного розвитку комунальних підприємств м. Хмельницького на 2020-2022 роки за 2020 рік</a:t>
            </a:r>
            <a:endParaRPr lang="uk-UA" altLang="uk-UA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9" name="Місце для вмісту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6" y="555537"/>
            <a:ext cx="2867942" cy="683008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420631" y="481542"/>
            <a:ext cx="79356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uk-UA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Відділ планування діяльності та стратегічного</a:t>
            </a:r>
          </a:p>
          <a:p>
            <a:pPr algn="just"/>
            <a:r>
              <a:rPr lang="uk-UA" altLang="uk-UA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розвитку підприємств міста Хмельницької міської ради </a:t>
            </a:r>
            <a:endParaRPr lang="uk-UA" sz="2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96011"/>
            <a:ext cx="12192001" cy="259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75535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41303"/>
            <a:ext cx="2791360" cy="621246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5" y="436086"/>
            <a:ext cx="2867942" cy="68300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234131" y="441303"/>
            <a:ext cx="10515600" cy="1076986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  <a:ea typeface="+mn-ea"/>
                <a:cs typeface="+mn-cs"/>
              </a:rPr>
              <a:t/>
            </a:r>
            <a:b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  <a:ea typeface="+mn-ea"/>
                <a:cs typeface="+mn-cs"/>
              </a:rPr>
            </a:br>
            <a:endParaRPr lang="uk-UA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646113" y="239097"/>
            <a:ext cx="8668331" cy="879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Чистий прибуток (збиток)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79255" y="1846790"/>
            <a:ext cx="3589360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За підсумками фінансово - господарської діяльності за 2020 рік комунальними підприємствами міста отримано </a:t>
            </a:r>
            <a:r>
              <a:rPr lang="uk-UA" sz="2100" dirty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прибуток 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у сумі  </a:t>
            </a:r>
            <a:r>
              <a:rPr lang="uk-UA" sz="2100" dirty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55,50 млн. грн. 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за 2019 рік отримано </a:t>
            </a:r>
            <a:r>
              <a:rPr lang="uk-UA" sz="2100" dirty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збиток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 у сумі  </a:t>
            </a:r>
            <a:r>
              <a:rPr lang="uk-UA" sz="2100" dirty="0" smtClean="0">
                <a:latin typeface="XM" panose="00000503030000020002" pitchFamily="50" charset="0"/>
                <a:ea typeface="Calibri" panose="020F0502020204030204" pitchFamily="34" charset="0"/>
              </a:rPr>
              <a:t>          </a:t>
            </a:r>
            <a:r>
              <a:rPr lang="uk-UA" sz="2100" dirty="0" smtClean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33,56 </a:t>
            </a:r>
            <a:r>
              <a:rPr lang="uk-UA" sz="2100" dirty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млн. грн.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96059818"/>
              </p:ext>
            </p:extLst>
          </p:nvPr>
        </p:nvGraphicFramePr>
        <p:xfrm>
          <a:off x="4391131" y="783771"/>
          <a:ext cx="7335296" cy="542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04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109" y="681762"/>
            <a:ext cx="6617758" cy="361663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/>
            </a:r>
            <a:b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</a:br>
            <a: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Продуктивність </a:t>
            </a:r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праці одного працюючого в </a:t>
            </a:r>
            <a: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місяць</a:t>
            </a:r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/>
            </a:r>
            <a:b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</a:br>
            <a: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  <a:ea typeface="+mn-ea"/>
                <a:cs typeface="+mn-cs"/>
              </a:rPr>
              <a:t>    </a:t>
            </a:r>
            <a:endParaRPr lang="uk-UA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2088776" y="1741423"/>
            <a:ext cx="7055224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67903"/>
            <a:ext cx="3010412" cy="683008"/>
          </a:xfrm>
          <a:prstGeom prst="rect">
            <a:avLst/>
          </a:prstGeom>
        </p:spPr>
      </p:pic>
      <p:pic>
        <p:nvPicPr>
          <p:cNvPr id="1026" name="Picture 2" descr="Почти 90% наемных работников в компаниях готовы сменить профессию в кризис  - Радио «Эхо Москвы» в Челябинск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4" b="4603"/>
          <a:stretch/>
        </p:blipFill>
        <p:spPr bwMode="auto">
          <a:xfrm>
            <a:off x="9131760" y="16227"/>
            <a:ext cx="3060240" cy="22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111899" y="2593160"/>
            <a:ext cx="1048654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400" dirty="0">
                <a:latin typeface="XM" panose="00000503030000020002" pitchFamily="50" charset="0"/>
                <a:ea typeface="Times New Roman" panose="02020603050405020304" pitchFamily="18" charset="0"/>
              </a:rPr>
              <a:t>Протягом 2020 року місячна продуктивності праці працівників склала </a:t>
            </a: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                          </a:t>
            </a:r>
            <a:r>
              <a:rPr lang="uk-UA" sz="2400" dirty="0" smtClean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20 995,9 </a:t>
            </a:r>
            <a:r>
              <a:rPr lang="uk-UA" sz="2400" dirty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грн. / </a:t>
            </a:r>
            <a:r>
              <a:rPr lang="uk-UA" sz="2400" dirty="0" smtClean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особу.</a:t>
            </a:r>
            <a:endParaRPr lang="uk-UA" sz="2400" dirty="0">
              <a:solidFill>
                <a:schemeClr val="accent1"/>
              </a:solidFill>
              <a:latin typeface="XM" panose="00000503030000020002" pitchFamily="50" charset="0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uk-UA" sz="2000" dirty="0">
              <a:solidFill>
                <a:srgbClr val="C00000"/>
              </a:solidFill>
              <a:latin typeface="XM" panose="00000503030000020002" pitchFamily="50" charset="0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000" dirty="0" smtClean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XM" panose="00000503030000020002" pitchFamily="50" charset="0"/>
                <a:ea typeface="Times New Roman" panose="02020603050405020304" pitchFamily="18" charset="0"/>
              </a:rPr>
              <a:t>Середньомісячна заробітна плата на 1 працівника складала </a:t>
            </a:r>
            <a:r>
              <a:rPr lang="uk-UA" sz="2400" dirty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10 206,6 грн. </a:t>
            </a:r>
          </a:p>
          <a:p>
            <a:pPr marL="342900" indent="-34290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uk-UA" sz="2400" dirty="0" smtClean="0">
              <a:solidFill>
                <a:schemeClr val="accent1"/>
              </a:solidFill>
              <a:latin typeface="XM" panose="00000503030000020002" pitchFamily="50" charset="0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Найвища середньомісячна </a:t>
            </a:r>
            <a:r>
              <a:rPr lang="uk-UA" sz="2400" dirty="0">
                <a:latin typeface="XM" panose="00000503030000020002" pitchFamily="50" charset="0"/>
                <a:ea typeface="Times New Roman" panose="02020603050405020304" pitchFamily="18" charset="0"/>
              </a:rPr>
              <a:t>заробітна </a:t>
            </a: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плата </a:t>
            </a:r>
            <a:r>
              <a:rPr lang="uk-UA" sz="2400" dirty="0" smtClean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17 </a:t>
            </a:r>
            <a:r>
              <a:rPr lang="uk-UA" sz="2400" dirty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850 грн. </a:t>
            </a:r>
            <a:r>
              <a:rPr lang="uk-UA" sz="2000" dirty="0" smtClean="0">
                <a:solidFill>
                  <a:srgbClr val="002060"/>
                </a:solidFill>
              </a:rPr>
              <a:t>у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r>
              <a:rPr lang="uk-UA" sz="2000" dirty="0" smtClean="0">
                <a:solidFill>
                  <a:schemeClr val="tx2"/>
                </a:solidFill>
              </a:rPr>
              <a:t>                                              </a:t>
            </a: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ХМКП </a:t>
            </a:r>
            <a:r>
              <a:rPr lang="uk-UA" sz="2400" dirty="0">
                <a:latin typeface="XM" panose="00000503030000020002" pitchFamily="50" charset="0"/>
                <a:ea typeface="Times New Roman" panose="02020603050405020304" pitchFamily="18" charset="0"/>
              </a:rPr>
              <a:t>«Хмельницькінфоцентр», а найнижча – </a:t>
            </a:r>
            <a:r>
              <a:rPr lang="uk-UA" sz="2400" dirty="0" smtClean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7 018 </a:t>
            </a:r>
            <a:r>
              <a:rPr lang="uk-UA" sz="2400" dirty="0">
                <a:solidFill>
                  <a:schemeClr val="accent1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грн. </a:t>
            </a:r>
            <a:r>
              <a:rPr lang="uk-UA" sz="2400" dirty="0" smtClean="0">
                <a:solidFill>
                  <a:srgbClr val="002060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                                                            КП  </a:t>
            </a:r>
            <a:r>
              <a:rPr lang="uk-UA" sz="2400" dirty="0">
                <a:latin typeface="XM" panose="00000503030000020002" pitchFamily="50" charset="0"/>
                <a:ea typeface="Times New Roman" panose="02020603050405020304" pitchFamily="18" charset="0"/>
              </a:rPr>
              <a:t>«Профдезінфекція</a:t>
            </a: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».</a:t>
            </a:r>
            <a:endParaRPr lang="uk-UA" sz="2400" dirty="0">
              <a:latin typeface="XM" panose="00000503030000020002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96923"/>
            <a:ext cx="3010412" cy="68300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4121920" y="496471"/>
            <a:ext cx="4996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  <a:ea typeface="+mj-ea"/>
                <a:cs typeface="+mj-cs"/>
              </a:rPr>
              <a:t>Зведений факторний аналіз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615580" y="2034727"/>
            <a:ext cx="4581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400" dirty="0">
                <a:latin typeface="XM" panose="00000503030000020002" pitchFamily="50" charset="0"/>
                <a:ea typeface="Times New Roman" panose="02020603050405020304" pitchFamily="18" charset="0"/>
              </a:rPr>
              <a:t>Комунальними підприємствами міста на 2020 рік заплановано отримати фінансових ресурсів на </a:t>
            </a: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суму </a:t>
            </a:r>
            <a:r>
              <a:rPr lang="uk-UA" sz="2400" dirty="0" smtClean="0">
                <a:solidFill>
                  <a:srgbClr val="C00000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2 068,4 </a:t>
            </a:r>
            <a:r>
              <a:rPr lang="uk-UA" sz="2400" dirty="0">
                <a:solidFill>
                  <a:srgbClr val="C00000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млн. грн., </a:t>
            </a:r>
            <a:r>
              <a:rPr lang="uk-UA" sz="2400" dirty="0">
                <a:latin typeface="XM" panose="00000503030000020002" pitchFamily="50" charset="0"/>
                <a:ea typeface="Times New Roman" panose="02020603050405020304" pitchFamily="18" charset="0"/>
              </a:rPr>
              <a:t>при цьому фактично отримали </a:t>
            </a:r>
            <a:r>
              <a:rPr lang="uk-UA" sz="2400" dirty="0" smtClean="0">
                <a:latin typeface="XM" panose="00000503030000020002" pitchFamily="50" charset="0"/>
                <a:ea typeface="Times New Roman" panose="02020603050405020304" pitchFamily="18" charset="0"/>
              </a:rPr>
              <a:t>             </a:t>
            </a:r>
            <a:r>
              <a:rPr lang="uk-UA" sz="2400" dirty="0" smtClean="0">
                <a:solidFill>
                  <a:srgbClr val="C00000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2 315,5 </a:t>
            </a:r>
            <a:r>
              <a:rPr lang="uk-UA" sz="2400" dirty="0">
                <a:solidFill>
                  <a:srgbClr val="C00000"/>
                </a:solidFill>
                <a:latin typeface="XM" panose="00000503030000020002" pitchFamily="50" charset="0"/>
                <a:ea typeface="Times New Roman" panose="02020603050405020304" pitchFamily="18" charset="0"/>
              </a:rPr>
              <a:t>млн. грн. </a:t>
            </a:r>
          </a:p>
        </p:txBody>
      </p:sp>
      <p:graphicFrame>
        <p:nvGraphicFramePr>
          <p:cNvPr id="9" name="Діаграма 8"/>
          <p:cNvGraphicFramePr/>
          <p:nvPr>
            <p:extLst>
              <p:ext uri="{D42A27DB-BD31-4B8C-83A1-F6EECF244321}">
                <p14:modId xmlns:p14="http://schemas.microsoft.com/office/powerpoint/2010/main" val="1636755142"/>
              </p:ext>
            </p:extLst>
          </p:nvPr>
        </p:nvGraphicFramePr>
        <p:xfrm>
          <a:off x="5525728" y="1002890"/>
          <a:ext cx="6666271" cy="52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087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940" y="711863"/>
            <a:ext cx="9175525" cy="361663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XM Bold" panose="00000803000000020002" pitchFamily="50" charset="0"/>
                <a:cs typeface="Arial"/>
              </a:rPr>
              <a:t> </a:t>
            </a:r>
            <a:r>
              <a:rPr lang="en-US" sz="3200" dirty="0" smtClean="0">
                <a:latin typeface="XM Bold" panose="00000803000000020002" pitchFamily="50" charset="0"/>
                <a:cs typeface="Arial"/>
              </a:rPr>
              <a:t/>
            </a:r>
            <a:br>
              <a:rPr lang="en-US" sz="3200" dirty="0" smtClean="0">
                <a:latin typeface="XM Bold" panose="00000803000000020002" pitchFamily="50" charset="0"/>
                <a:cs typeface="Arial"/>
              </a:rPr>
            </a:br>
            <a:endParaRPr lang="uk-UA" sz="3200" dirty="0">
              <a:latin typeface="XM Bold" panose="00000803000000020002" pitchFamily="50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5" y="6419926"/>
            <a:ext cx="3599695" cy="44493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618615" y="1518541"/>
            <a:ext cx="8917857" cy="3772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</a:rPr>
              <a:t>Завідувач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</a:rPr>
              <a:t>відділу </a:t>
            </a:r>
            <a:r>
              <a:rPr lang="uk-UA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</a:rPr>
              <a:t>планування діяльності та стратегічного розвитку підприємств міста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</a:rPr>
              <a:t>Хмельницької міської ради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uk-UA" sz="32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" panose="00000503030000020002" pitchFamily="50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endParaRPr lang="uk-UA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" panose="00000503030000020002" pitchFamily="50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</a:rPr>
              <a:t> </a:t>
            </a:r>
            <a:r>
              <a:rPr lang="uk-UA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</a:rPr>
              <a:t>Едвард ТРИШНЕВСЬКИЙ</a:t>
            </a:r>
            <a:endParaRPr lang="uk-UA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" panose="00000503030000020002" pitchFamily="50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67903"/>
            <a:ext cx="3010412" cy="6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24906"/>
            <a:ext cx="1417132" cy="42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6" y="555537"/>
            <a:ext cx="2867942" cy="68300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37280" y="1508100"/>
            <a:ext cx="6447878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2020 року в місті Хмельницькому здійснювало </a:t>
            </a:r>
            <a:r>
              <a:rPr lang="uk-UA" sz="2800" dirty="0" smtClean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фінансово - господарську </a:t>
            </a:r>
            <a:r>
              <a:rPr lang="uk-UA" sz="28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 </a:t>
            </a:r>
            <a:r>
              <a:rPr lang="uk-UA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39 комунальних </a:t>
            </a:r>
            <a:r>
              <a:rPr lang="uk-UA" sz="28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підприємств, які перебувають у власності Хмельницької міської територіальної громади та підпорядковані виконавчим органам міської ради</a:t>
            </a:r>
            <a:endParaRPr lang="uk-UA" sz="2800" dirty="0">
              <a:effectLst/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952" y="2152532"/>
            <a:ext cx="4857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4" y="466967"/>
            <a:ext cx="2714404" cy="621246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9694" y="895708"/>
            <a:ext cx="8200723" cy="1325563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XM Bold" panose="00000803000000020002" pitchFamily="50" charset="0"/>
              </a:rPr>
              <a:t/>
            </a:r>
            <a:br>
              <a:rPr lang="uk-UA" dirty="0">
                <a:latin typeface="XM Bold" panose="00000803000000020002" pitchFamily="50" charset="0"/>
              </a:rPr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 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3070428" y="289967"/>
            <a:ext cx="8758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Індикативні показники моніторингу реалізації  Програми за 2020 рік</a:t>
            </a:r>
            <a:endParaRPr lang="uk-UA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5" y="436086"/>
            <a:ext cx="2867942" cy="683008"/>
          </a:xfrm>
          <a:prstGeom prst="rect">
            <a:avLst/>
          </a:prstGeom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51493"/>
              </p:ext>
            </p:extLst>
          </p:nvPr>
        </p:nvGraphicFramePr>
        <p:xfrm>
          <a:off x="678011" y="1351005"/>
          <a:ext cx="11022375" cy="494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628"/>
                <a:gridCol w="6200724"/>
                <a:gridCol w="2308671"/>
                <a:gridCol w="1981352"/>
              </a:tblGrid>
              <a:tr h="735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200" dirty="0">
                          <a:solidFill>
                            <a:schemeClr val="bg1"/>
                          </a:solidFill>
                          <a:effectLst/>
                          <a:latin typeface="XM Bold" panose="0000080300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200" dirty="0">
                          <a:solidFill>
                            <a:schemeClr val="bg1"/>
                          </a:solidFill>
                          <a:effectLst/>
                          <a:latin typeface="XM Bold" panose="0000080300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XM Bold" panose="0000080300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2000" b="1" kern="1200" dirty="0">
                          <a:solidFill>
                            <a:schemeClr val="bg1"/>
                          </a:solidFill>
                          <a:effectLst/>
                          <a:latin typeface="XM Bold" panose="0000080300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200" dirty="0">
                          <a:solidFill>
                            <a:schemeClr val="bg1"/>
                          </a:solidFill>
                          <a:effectLst/>
                          <a:latin typeface="XM Bold" panose="0000080300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Ключові індикатори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 smtClean="0">
                          <a:solidFill>
                            <a:schemeClr val="bg1"/>
                          </a:solidFill>
                          <a:effectLst/>
                          <a:latin typeface="XM Bold" panose="0000080300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Передбачено 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XM Bold" panose="0000080300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програмою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XM Bold" panose="00000803000000020002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kern="1200" dirty="0">
                          <a:solidFill>
                            <a:schemeClr val="bg1"/>
                          </a:solidFill>
                          <a:effectLst/>
                          <a:latin typeface="XM Bold" panose="0000080300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Фактичне виконання</a:t>
                      </a:r>
                    </a:p>
                  </a:txBody>
                  <a:tcPr marL="68580" marR="68580" marT="0" marB="0" anchor="ctr"/>
                </a:tc>
              </a:tr>
              <a:tr h="62879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XM" panose="00000503030000020002" pitchFamily="50" charset="0"/>
                        </a:rPr>
                        <a:t>1</a:t>
                      </a:r>
                      <a:endParaRPr lang="uk-UA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XM" panose="00000503030000020002" pitchFamily="50" charset="0"/>
                          <a:ea typeface="+mn-ea"/>
                          <a:cs typeface="+mn-cs"/>
                        </a:rPr>
                        <a:t>Кількість комунальних підприємств, якими впроваджено стратегії розвитку </a:t>
                      </a:r>
                      <a:endParaRPr lang="uk-UA" sz="1800" dirty="0"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</a:tr>
              <a:tr h="62879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XM" panose="00000503030000020002" pitchFamily="50" charset="0"/>
                        </a:rPr>
                        <a:t>2</a:t>
                      </a:r>
                      <a:endParaRPr lang="uk-UA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XM" panose="00000503030000020002" pitchFamily="50" charset="0"/>
                          <a:ea typeface="+mn-ea"/>
                          <a:cs typeface="+mn-cs"/>
                        </a:rPr>
                        <a:t>Кількість впроваджених інвестиційних проектів (заходів) в комунальних підприємствах, шт. </a:t>
                      </a:r>
                      <a:endParaRPr lang="uk-UA" sz="1800" dirty="0"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</a:tr>
              <a:tr h="361514">
                <a:tc rowSpan="4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XM" panose="00000503030000020002" pitchFamily="50" charset="0"/>
                        </a:rPr>
                        <a:t>3</a:t>
                      </a:r>
                      <a:endParaRPr lang="uk-UA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XM" panose="00000503030000020002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XM" panose="00000503030000020002" pitchFamily="50" charset="0"/>
                          <a:ea typeface="+mn-ea"/>
                          <a:cs typeface="+mn-cs"/>
                        </a:rPr>
                        <a:t>Оцінка ефективності управління підприємством:</a:t>
                      </a:r>
                      <a:endParaRPr lang="uk-UA" sz="1800" dirty="0"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 anchor="ctr"/>
                </a:tc>
              </a:tr>
              <a:tr h="361514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1"/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високий рівень, кількість підприємств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</a:tr>
              <a:tr h="361514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1"/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середній рівень, кількість підприємств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</a:tr>
              <a:tr h="361514">
                <a:tc vMerge="1"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1"/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незадовільний рівень, кількість підприємств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</a:tr>
              <a:tr h="36151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XM" panose="00000503030000020002" pitchFamily="50" charset="0"/>
                        </a:rPr>
                        <a:t>4</a:t>
                      </a:r>
                      <a:endParaRPr lang="uk-UA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Коефіцієнт оновлення основних засобів, %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68580" marR="68580" marT="0" marB="0" anchor="ctr"/>
                </a:tc>
              </a:tr>
              <a:tr h="36151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XM" panose="00000503030000020002" pitchFamily="50" charset="0"/>
                        </a:rPr>
                        <a:t>5</a:t>
                      </a:r>
                      <a:endParaRPr lang="uk-UA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Робочий капітал, млн. грн.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87,2</a:t>
                      </a:r>
                    </a:p>
                  </a:txBody>
                  <a:tcPr marL="68580" marR="68580" marT="0" marB="0" anchor="ctr"/>
                </a:tc>
              </a:tr>
              <a:tr h="36151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XM" panose="00000503030000020002" pitchFamily="50" charset="0"/>
                        </a:rPr>
                        <a:t>6</a:t>
                      </a:r>
                      <a:endParaRPr lang="uk-UA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Чистий прибуток (збиток), млн. грн.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68580" marR="68580" marT="0" marB="0" anchor="ctr"/>
                </a:tc>
              </a:tr>
              <a:tr h="36151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XM" panose="00000503030000020002" pitchFamily="50" charset="0"/>
                        </a:rPr>
                        <a:t>7</a:t>
                      </a:r>
                      <a:endParaRPr lang="uk-UA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XM" panose="00000503030000020002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Продуктивність праці одного працюючого в місяць, тис. грн.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aseline="0" dirty="0">
                          <a:solidFill>
                            <a:schemeClr val="tx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baseline="0" dirty="0">
                          <a:solidFill>
                            <a:schemeClr val="accent1"/>
                          </a:solidFill>
                          <a:effectLst/>
                          <a:latin typeface="XM" panose="00000503030000020002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0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67903"/>
            <a:ext cx="3010412" cy="68300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856387" y="542392"/>
            <a:ext cx="7648575" cy="687387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Кількість комунальних підприємств, якими впроваджено стратегії </a:t>
            </a:r>
            <a: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розвитку</a:t>
            </a:r>
            <a:endParaRPr lang="uk-UA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25597" y="1561805"/>
            <a:ext cx="6286282" cy="114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uk-UA" sz="19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2017-2020 років 39 комунальних підприємства міста розробили стратегічні плани розвитку на 3-5 </a:t>
            </a:r>
            <a:r>
              <a:rPr lang="uk-UA" sz="1900" dirty="0" smtClean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effectLst/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57572" y="2464119"/>
            <a:ext cx="10247390" cy="107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об’єктивного оцінювання виконання заходів Стратегічних планів розвитку, комунальні підприємства згруповані у п’ять груп по видах та способах надання послуг, виконання робіт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06970" y="3646580"/>
            <a:ext cx="10438825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900" b="1" dirty="0">
                <a:solidFill>
                  <a:schemeClr val="accent1"/>
                </a:solidFill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група </a:t>
            </a:r>
            <a:r>
              <a:rPr lang="uk-UA" sz="19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- 10 підприємств, які щоденно надають житлово-комунальні </a:t>
            </a:r>
            <a:r>
              <a:rPr lang="uk-UA" sz="1900" dirty="0" smtClean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послуги;</a:t>
            </a:r>
            <a:endParaRPr lang="uk-UA" sz="1900" dirty="0"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900" b="1" dirty="0">
                <a:solidFill>
                  <a:schemeClr val="accent1"/>
                </a:solidFill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II група </a:t>
            </a:r>
            <a:r>
              <a:rPr lang="uk-UA" sz="19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– 12 підприємств, які за замовленням виконавчих органів Хмельницької міської ради виконують роботи, надають послуги підприємствам, установам, організаціям, </a:t>
            </a:r>
            <a:r>
              <a:rPr lang="uk-UA" sz="1900" dirty="0" smtClean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населенню;</a:t>
            </a:r>
            <a:endParaRPr lang="uk-UA" sz="1900" dirty="0"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900" b="1" dirty="0">
                <a:solidFill>
                  <a:schemeClr val="accent1"/>
                </a:solidFill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III група </a:t>
            </a:r>
            <a:r>
              <a:rPr lang="uk-UA" sz="19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– 5 підприємств, які надають послуги </a:t>
            </a:r>
            <a:r>
              <a:rPr lang="uk-UA" sz="1900" dirty="0" smtClean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населенню;</a:t>
            </a:r>
            <a:endParaRPr lang="uk-UA" sz="1900" dirty="0"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900" b="1" dirty="0">
                <a:solidFill>
                  <a:schemeClr val="accent1"/>
                </a:solidFill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IV група </a:t>
            </a:r>
            <a:r>
              <a:rPr lang="uk-UA" sz="19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– 4 підприємства, які надають культурні, спортивні, інформаційні </a:t>
            </a:r>
            <a:r>
              <a:rPr lang="uk-UA" sz="1900" dirty="0" smtClean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послуги;</a:t>
            </a:r>
            <a:endParaRPr lang="uk-UA" sz="1900" dirty="0"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900" b="1" dirty="0">
                <a:solidFill>
                  <a:schemeClr val="accent1"/>
                </a:solidFill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 група </a:t>
            </a:r>
            <a:r>
              <a:rPr lang="uk-UA" sz="19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– 8 підприємств, які надають медичні </a:t>
            </a:r>
            <a:r>
              <a:rPr lang="uk-UA" sz="1900" dirty="0" smtClean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послуги.</a:t>
            </a:r>
            <a:endParaRPr lang="uk-UA" sz="1900" dirty="0">
              <a:effectLst/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594257" y="1601925"/>
            <a:ext cx="5299587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uk-UA" sz="1900" dirty="0">
                <a:latin typeface="XM" panose="00000503030000020002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Комунальні підприємства формують план заходів стратегічного розвитку на кожний рік. </a:t>
            </a:r>
          </a:p>
        </p:txBody>
      </p:sp>
    </p:spTree>
    <p:extLst>
      <p:ext uri="{BB962C8B-B14F-4D97-AF65-F5344CB8AC3E}">
        <p14:creationId xmlns:p14="http://schemas.microsoft.com/office/powerpoint/2010/main" val="355589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234131" y="441303"/>
            <a:ext cx="10515600" cy="107698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  <a:ea typeface="+mn-ea"/>
                <a:cs typeface="+mn-cs"/>
              </a:rPr>
              <a:t>Виконання заходів стратегічного плану розвитку</a:t>
            </a:r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  <a:ea typeface="+mn-ea"/>
                <a:cs typeface="+mn-cs"/>
              </a:rPr>
              <a:t/>
            </a:r>
            <a:b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  <a:ea typeface="+mn-ea"/>
                <a:cs typeface="+mn-cs"/>
              </a:rPr>
            </a:br>
            <a:endParaRPr lang="uk-UA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" y="524665"/>
            <a:ext cx="3010412" cy="683008"/>
          </a:xfrm>
          <a:prstGeom prst="rect">
            <a:avLst/>
          </a:prstGeom>
        </p:spPr>
      </p:pic>
      <p:graphicFrame>
        <p:nvGraphicFramePr>
          <p:cNvPr id="6" name="Діаграма 5"/>
          <p:cNvGraphicFramePr/>
          <p:nvPr>
            <p:extLst>
              <p:ext uri="{D42A27DB-BD31-4B8C-83A1-F6EECF244321}">
                <p14:modId xmlns:p14="http://schemas.microsoft.com/office/powerpoint/2010/main" val="489383370"/>
              </p:ext>
            </p:extLst>
          </p:nvPr>
        </p:nvGraphicFramePr>
        <p:xfrm>
          <a:off x="5767754" y="1014884"/>
          <a:ext cx="5637126" cy="513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522159" y="1678568"/>
            <a:ext cx="4624091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Комунальними підприємствами міста на 2020 рік заплановано </a:t>
            </a:r>
            <a:r>
              <a:rPr lang="uk-UA" sz="2100" dirty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3</a:t>
            </a:r>
            <a:r>
              <a:rPr lang="ru-RU" sz="2100" dirty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44</a:t>
            </a:r>
            <a:r>
              <a:rPr lang="uk-UA" sz="2100" dirty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 </a:t>
            </a:r>
            <a:r>
              <a:rPr lang="uk-UA" sz="2100" dirty="0" smtClean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заходи.</a:t>
            </a:r>
          </a:p>
          <a:p>
            <a:pPr algn="just">
              <a:buClr>
                <a:schemeClr val="tx2"/>
              </a:buClr>
            </a:pPr>
            <a:endParaRPr lang="uk-UA" sz="2000" dirty="0" smtClean="0">
              <a:solidFill>
                <a:schemeClr val="accent1"/>
              </a:solidFill>
              <a:latin typeface="XM" panose="00000503030000020002" pitchFamily="50" charset="0"/>
              <a:ea typeface="Calibri" panose="020F050202020403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В 2020 році виконано 229 заходів, частково виконано 54 заходи, не виконано 61 захід. </a:t>
            </a:r>
            <a:endParaRPr lang="uk-UA" sz="2100" dirty="0">
              <a:latin typeface="XM" panose="00000503030000020002" pitchFamily="50" charset="0"/>
              <a:ea typeface="Calibri" panose="020F0502020204030204" pitchFamily="34" charset="0"/>
            </a:endParaRPr>
          </a:p>
          <a:p>
            <a:pPr algn="just">
              <a:buClr>
                <a:schemeClr val="tx2"/>
              </a:buClr>
            </a:pPr>
            <a:endParaRPr lang="uk-UA" sz="2000" dirty="0" smtClean="0">
              <a:solidFill>
                <a:schemeClr val="accent1"/>
              </a:solidFill>
              <a:latin typeface="XM" panose="00000503030000020002" pitchFamily="50" charset="0"/>
              <a:ea typeface="Calibri" panose="020F050202020403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Виконання 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заходів повністю або частково становить </a:t>
            </a:r>
            <a:r>
              <a:rPr lang="uk-UA" sz="2100" dirty="0">
                <a:solidFill>
                  <a:srgbClr val="C00000"/>
                </a:solidFill>
                <a:latin typeface="XM" panose="00000503030000020002" pitchFamily="50" charset="0"/>
                <a:ea typeface="Calibri" panose="020F0502020204030204" pitchFamily="34" charset="0"/>
              </a:rPr>
              <a:t>82 %.</a:t>
            </a:r>
          </a:p>
          <a:p>
            <a:endParaRPr lang="uk-UA" dirty="0">
              <a:solidFill>
                <a:schemeClr val="accent1"/>
              </a:solidFill>
              <a:latin typeface="XM" panose="0000050303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835091" y="465499"/>
            <a:ext cx="7971722" cy="687387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Впровадження інвестиційних проектів (заходів) в комунальних підприємствах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16417"/>
            <a:ext cx="3010412" cy="683008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12199773"/>
              </p:ext>
            </p:extLst>
          </p:nvPr>
        </p:nvGraphicFramePr>
        <p:xfrm>
          <a:off x="1573427" y="1508965"/>
          <a:ext cx="9542249" cy="468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451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7" y="599338"/>
            <a:ext cx="3010412" cy="68300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59179" y="465499"/>
            <a:ext cx="8447634" cy="687387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Оцінка ефективності управління </a:t>
            </a:r>
            <a:r>
              <a:rPr lang="uk-UA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підприємством</a:t>
            </a:r>
            <a:endParaRPr lang="uk-UA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</a:endParaRPr>
          </a:p>
        </p:txBody>
      </p:sp>
      <p:graphicFrame>
        <p:nvGraphicFramePr>
          <p:cNvPr id="17" name="Діаграма 16"/>
          <p:cNvGraphicFramePr/>
          <p:nvPr>
            <p:extLst>
              <p:ext uri="{D42A27DB-BD31-4B8C-83A1-F6EECF244321}">
                <p14:modId xmlns:p14="http://schemas.microsoft.com/office/powerpoint/2010/main" val="2556417226"/>
              </p:ext>
            </p:extLst>
          </p:nvPr>
        </p:nvGraphicFramePr>
        <p:xfrm>
          <a:off x="5579635" y="1487461"/>
          <a:ext cx="6227178" cy="434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Прямокутник 22"/>
          <p:cNvSpPr/>
          <p:nvPr/>
        </p:nvSpPr>
        <p:spPr>
          <a:xfrm>
            <a:off x="704902" y="1994464"/>
            <a:ext cx="462409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100" b="1" dirty="0" smtClean="0">
                <a:solidFill>
                  <a:schemeClr val="accent1"/>
                </a:solidFill>
                <a:latin typeface="XM" panose="00000503030000020002" pitchFamily="50" charset="0"/>
                <a:ea typeface="Calibri" panose="020F0502020204030204" pitchFamily="34" charset="0"/>
              </a:rPr>
              <a:t>11 (28%) </a:t>
            </a:r>
            <a:r>
              <a:rPr lang="uk-UA" sz="2100" dirty="0" smtClean="0">
                <a:latin typeface="XM" panose="00000503030000020002" pitchFamily="50" charset="0"/>
                <a:ea typeface="Calibri" panose="020F0502020204030204" pitchFamily="34" charset="0"/>
              </a:rPr>
              <a:t>комунальних підприємств мали високий рівень управління;</a:t>
            </a:r>
            <a:endParaRPr lang="uk-UA" sz="2100" dirty="0" smtClean="0">
              <a:solidFill>
                <a:schemeClr val="accent1"/>
              </a:solidFill>
              <a:latin typeface="XM" panose="00000503030000020002" pitchFamily="50" charset="0"/>
              <a:ea typeface="Calibri" panose="020F0502020204030204" pitchFamily="34" charset="0"/>
            </a:endParaRPr>
          </a:p>
          <a:p>
            <a:pPr algn="just">
              <a:buClr>
                <a:schemeClr val="tx2"/>
              </a:buClr>
            </a:pPr>
            <a:endParaRPr lang="uk-UA" sz="2100" dirty="0" smtClean="0">
              <a:solidFill>
                <a:schemeClr val="accent1"/>
              </a:solidFill>
              <a:latin typeface="XM" panose="00000503030000020002" pitchFamily="50" charset="0"/>
              <a:ea typeface="Calibri" panose="020F050202020403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100" b="1" dirty="0">
                <a:solidFill>
                  <a:schemeClr val="accent1"/>
                </a:solidFill>
                <a:latin typeface="XM" panose="00000503030000020002" pitchFamily="50" charset="0"/>
                <a:ea typeface="Calibri" panose="020F0502020204030204" pitchFamily="34" charset="0"/>
              </a:rPr>
              <a:t>4 (10%) 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комунальних </a:t>
            </a:r>
            <a:r>
              <a:rPr lang="uk-UA" sz="2100" dirty="0" smtClean="0">
                <a:latin typeface="XM" panose="00000503030000020002" pitchFamily="50" charset="0"/>
                <a:ea typeface="Calibri" panose="020F0502020204030204" pitchFamily="34" charset="0"/>
              </a:rPr>
              <a:t>підприємства 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мали </a:t>
            </a:r>
            <a:r>
              <a:rPr lang="uk-UA" sz="2100" dirty="0" smtClean="0">
                <a:latin typeface="XM" panose="00000503030000020002" pitchFamily="50" charset="0"/>
                <a:ea typeface="Calibri" panose="020F0502020204030204" pitchFamily="34" charset="0"/>
              </a:rPr>
              <a:t>середній 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рівень управління;</a:t>
            </a:r>
            <a:endParaRPr lang="uk-UA" sz="2100" dirty="0">
              <a:solidFill>
                <a:schemeClr val="accent1"/>
              </a:solidFill>
              <a:latin typeface="XM" panose="00000503030000020002" pitchFamily="50" charset="0"/>
              <a:ea typeface="Calibri" panose="020F0502020204030204" pitchFamily="34" charset="0"/>
            </a:endParaRPr>
          </a:p>
          <a:p>
            <a:pPr algn="just">
              <a:buClr>
                <a:schemeClr val="tx2"/>
              </a:buClr>
            </a:pPr>
            <a:endParaRPr lang="uk-UA" sz="2100" dirty="0" smtClean="0">
              <a:solidFill>
                <a:schemeClr val="accent1"/>
              </a:solidFill>
              <a:latin typeface="XM" panose="00000503030000020002" pitchFamily="50" charset="0"/>
              <a:ea typeface="Calibri" panose="020F050202020403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100" b="1" dirty="0">
                <a:solidFill>
                  <a:schemeClr val="accent1"/>
                </a:solidFill>
                <a:latin typeface="XM" panose="00000503030000020002" pitchFamily="50" charset="0"/>
                <a:ea typeface="Calibri" panose="020F0502020204030204" pitchFamily="34" charset="0"/>
              </a:rPr>
              <a:t>24 (62%) 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комунальних підприємств мали </a:t>
            </a:r>
            <a:r>
              <a:rPr lang="uk-UA" sz="2100" dirty="0" smtClean="0">
                <a:latin typeface="XM" panose="00000503030000020002" pitchFamily="50" charset="0"/>
                <a:ea typeface="Calibri" panose="020F0502020204030204" pitchFamily="34" charset="0"/>
              </a:rPr>
              <a:t>низький </a:t>
            </a:r>
            <a:r>
              <a:rPr lang="uk-UA" sz="2100" dirty="0">
                <a:latin typeface="XM" panose="00000503030000020002" pitchFamily="50" charset="0"/>
                <a:ea typeface="Calibri" panose="020F0502020204030204" pitchFamily="34" charset="0"/>
              </a:rPr>
              <a:t>рівень </a:t>
            </a:r>
            <a:r>
              <a:rPr lang="uk-UA" sz="2100" dirty="0" smtClean="0">
                <a:latin typeface="XM" panose="00000503030000020002" pitchFamily="50" charset="0"/>
                <a:ea typeface="Calibri" panose="020F0502020204030204" pitchFamily="34" charset="0"/>
              </a:rPr>
              <a:t>управління.</a:t>
            </a:r>
            <a:endParaRPr lang="uk-UA" sz="2100" dirty="0">
              <a:solidFill>
                <a:schemeClr val="accent1"/>
              </a:solidFill>
              <a:latin typeface="XM" panose="00000503030000020002" pitchFamily="50" charset="0"/>
              <a:ea typeface="Calibri" panose="020F0502020204030204" pitchFamily="34" charset="0"/>
            </a:endParaRPr>
          </a:p>
          <a:p>
            <a:endParaRPr lang="uk-UA" dirty="0">
              <a:solidFill>
                <a:schemeClr val="accent1"/>
              </a:solidFill>
              <a:latin typeface="XM" panose="0000050303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131" y="441303"/>
            <a:ext cx="10515600" cy="1076986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Коефіцієнт оновлення основних засобів</a:t>
            </a:r>
            <a:b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</a:br>
            <a:endParaRPr lang="uk-UA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M Bold" panose="00000803000000020002" pitchFamily="50" charset="0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062"/>
            <a:ext cx="3599695" cy="4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/>
          <p:cNvSpPr/>
          <p:nvPr/>
        </p:nvSpPr>
        <p:spPr>
          <a:xfrm>
            <a:off x="596740" y="1264213"/>
            <a:ext cx="11189975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latin typeface="XM" panose="00000503030000020002" pitchFamily="50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2800" dirty="0">
              <a:effectLst/>
              <a:latin typeface="XM" panose="00000503030000020002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5" y="436086"/>
            <a:ext cx="2867942" cy="683008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919406" y="1892833"/>
            <a:ext cx="1012373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400" dirty="0">
                <a:latin typeface="XM" panose="00000503030000020002" pitchFamily="50" charset="0"/>
              </a:rPr>
              <a:t>Приріст вартості основних засобів комунальних підприємств міста у 2020 році становив  </a:t>
            </a:r>
            <a:r>
              <a:rPr lang="uk-UA" sz="2400" dirty="0" smtClean="0">
                <a:solidFill>
                  <a:srgbClr val="C00000"/>
                </a:solidFill>
                <a:latin typeface="XM" panose="00000503030000020002" pitchFamily="50" charset="0"/>
              </a:rPr>
              <a:t>981 411,4 </a:t>
            </a:r>
            <a:r>
              <a:rPr lang="uk-UA" sz="2400" dirty="0">
                <a:solidFill>
                  <a:srgbClr val="C00000"/>
                </a:solidFill>
                <a:latin typeface="XM" panose="00000503030000020002" pitchFamily="50" charset="0"/>
              </a:rPr>
              <a:t>тис</a:t>
            </a:r>
            <a:r>
              <a:rPr lang="uk-UA" sz="2400" dirty="0" smtClean="0">
                <a:solidFill>
                  <a:srgbClr val="C00000"/>
                </a:solidFill>
                <a:latin typeface="XM" panose="00000503030000020002" pitchFamily="50" charset="0"/>
              </a:rPr>
              <a:t>. грн.;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uk-UA" sz="2400" dirty="0">
              <a:solidFill>
                <a:schemeClr val="accent1"/>
              </a:solidFill>
              <a:latin typeface="XM" panose="00000503030000020002" pitchFamily="50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400" dirty="0">
                <a:latin typeface="XM" panose="00000503030000020002" pitchFamily="50" charset="0"/>
              </a:rPr>
              <a:t>К</a:t>
            </a:r>
            <a:r>
              <a:rPr lang="uk-UA" sz="2400" dirty="0" smtClean="0">
                <a:latin typeface="XM" panose="00000503030000020002" pitchFamily="50" charset="0"/>
              </a:rPr>
              <a:t>оефіцієнт </a:t>
            </a:r>
            <a:r>
              <a:rPr lang="uk-UA" sz="2400" dirty="0">
                <a:latin typeface="XM" panose="00000503030000020002" pitchFamily="50" charset="0"/>
              </a:rPr>
              <a:t>оновлення основних засобів є </a:t>
            </a:r>
            <a:r>
              <a:rPr lang="uk-UA" sz="2400" dirty="0">
                <a:latin typeface="XM" panose="00000503030000020002" pitchFamily="50" charset="0"/>
              </a:rPr>
              <a:t>низьким та склад</a:t>
            </a:r>
            <a:r>
              <a:rPr lang="uk-UA" sz="2400" dirty="0">
                <a:latin typeface="XM" panose="00000503030000020002" pitchFamily="50" charset="0"/>
              </a:rPr>
              <a:t>ає </a:t>
            </a:r>
            <a:r>
              <a:rPr lang="uk-UA" sz="2400" dirty="0" smtClean="0">
                <a:solidFill>
                  <a:srgbClr val="C00000"/>
                </a:solidFill>
                <a:latin typeface="XM" panose="00000503030000020002" pitchFamily="50" charset="0"/>
              </a:rPr>
              <a:t>23,3 %;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uk-UA" sz="2400" dirty="0" smtClean="0">
              <a:solidFill>
                <a:schemeClr val="accent1"/>
              </a:solidFill>
              <a:latin typeface="XM" panose="00000503030000020002" pitchFamily="50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400" dirty="0">
                <a:latin typeface="XM" panose="00000503030000020002" pitchFamily="50" charset="0"/>
              </a:rPr>
              <a:t>Коефіцієнт зносу основних засобів </a:t>
            </a:r>
            <a:r>
              <a:rPr lang="uk-UA" sz="2400" dirty="0" smtClean="0">
                <a:latin typeface="XM" panose="00000503030000020002" pitchFamily="50" charset="0"/>
              </a:rPr>
              <a:t>підприємств </a:t>
            </a:r>
            <a:r>
              <a:rPr lang="uk-UA" sz="2400" dirty="0">
                <a:latin typeface="XM" panose="00000503030000020002" pitchFamily="50" charset="0"/>
              </a:rPr>
              <a:t>складає </a:t>
            </a:r>
            <a:r>
              <a:rPr lang="uk-UA" sz="2400" dirty="0" smtClean="0">
                <a:solidFill>
                  <a:srgbClr val="C00000"/>
                </a:solidFill>
                <a:latin typeface="XM" panose="00000503030000020002" pitchFamily="50" charset="0"/>
              </a:rPr>
              <a:t>51,7 %;</a:t>
            </a: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uk-UA" sz="2400" dirty="0" smtClean="0">
              <a:solidFill>
                <a:schemeClr val="accent1"/>
              </a:solidFill>
              <a:latin typeface="XM" panose="00000503030000020002" pitchFamily="50" charset="0"/>
            </a:endParaRPr>
          </a:p>
          <a:p>
            <a:pPr marL="342900" indent="-342900" algn="just"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uk-UA" sz="2400" dirty="0" smtClean="0">
                <a:solidFill>
                  <a:schemeClr val="accent1"/>
                </a:solidFill>
                <a:latin typeface="XM" panose="00000503030000020002" pitchFamily="50" charset="0"/>
              </a:rPr>
              <a:t> </a:t>
            </a:r>
            <a:r>
              <a:rPr lang="uk-UA" sz="2400" dirty="0">
                <a:latin typeface="XM" panose="00000503030000020002" pitchFamily="50" charset="0"/>
              </a:rPr>
              <a:t>Коефіцієнти вибуття основних засобів </a:t>
            </a:r>
            <a:r>
              <a:rPr lang="uk-UA" sz="2400" dirty="0" smtClean="0">
                <a:latin typeface="XM" panose="00000503030000020002" pitchFamily="50" charset="0"/>
              </a:rPr>
              <a:t>складає </a:t>
            </a:r>
            <a:r>
              <a:rPr lang="uk-UA" sz="2400" dirty="0" smtClean="0">
                <a:solidFill>
                  <a:srgbClr val="C00000"/>
                </a:solidFill>
                <a:latin typeface="XM" panose="00000503030000020002" pitchFamily="50" charset="0"/>
              </a:rPr>
              <a:t>1,1 %. </a:t>
            </a:r>
          </a:p>
          <a:p>
            <a:pPr>
              <a:buClr>
                <a:schemeClr val="tx2"/>
              </a:buClr>
            </a:pPr>
            <a:r>
              <a:rPr lang="uk-UA" sz="2400" dirty="0" smtClean="0">
                <a:solidFill>
                  <a:schemeClr val="accent1"/>
                </a:solidFill>
                <a:latin typeface="XM" panose="00000503030000020002" pitchFamily="50" charset="0"/>
              </a:rPr>
              <a:t>  </a:t>
            </a:r>
            <a:endParaRPr lang="uk-UA" sz="2400" dirty="0">
              <a:solidFill>
                <a:schemeClr val="accent1"/>
              </a:solidFill>
              <a:latin typeface="XM" panose="0000050303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94" y="6413062"/>
            <a:ext cx="3599695" cy="4449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89" y="6413062"/>
            <a:ext cx="3599695" cy="444938"/>
          </a:xfrm>
          <a:prstGeom prst="rect">
            <a:avLst/>
          </a:prstGeom>
        </p:spPr>
      </p:pic>
      <p:pic>
        <p:nvPicPr>
          <p:cNvPr id="22" name="Місце для вмісту 2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348" r="62212" b="8672"/>
          <a:stretch/>
        </p:blipFill>
        <p:spPr>
          <a:xfrm>
            <a:off x="10774868" y="6413062"/>
            <a:ext cx="1417597" cy="421073"/>
          </a:xfrm>
          <a:prstGeom prst="rect">
            <a:avLst/>
          </a:prstGeom>
        </p:spPr>
      </p:pic>
      <p:sp>
        <p:nvSpPr>
          <p:cNvPr id="43" name="AutoShape 2" descr="Картинки по запросу &quot;грош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46113" y="239097"/>
            <a:ext cx="8668331" cy="1076986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M Bold" panose="00000803000000020002" pitchFamily="50" charset="0"/>
              </a:rPr>
              <a:t>Робочий капітал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5" y="436086"/>
            <a:ext cx="2867942" cy="6830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" y="6413062"/>
            <a:ext cx="3599695" cy="444938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36879" y="1689017"/>
            <a:ext cx="106981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XM" panose="00000503030000020002" pitchFamily="50" charset="0"/>
              </a:rPr>
              <a:t>Протягом 2020 року загальний показник робочого капіталу комунальних підприємств склав </a:t>
            </a:r>
            <a:r>
              <a:rPr lang="uk-UA" sz="2400" dirty="0" smtClean="0">
                <a:solidFill>
                  <a:schemeClr val="accent1"/>
                </a:solidFill>
                <a:latin typeface="XM" panose="00000503030000020002" pitchFamily="50" charset="0"/>
              </a:rPr>
              <a:t>87 193,8 </a:t>
            </a:r>
            <a:r>
              <a:rPr lang="uk-UA" sz="2400" dirty="0">
                <a:latin typeface="XM" panose="00000503030000020002" pitchFamily="50" charset="0"/>
              </a:rPr>
              <a:t>тис. грн. </a:t>
            </a:r>
            <a:endParaRPr lang="uk-UA" sz="2400" dirty="0" smtClean="0">
              <a:latin typeface="XM" panose="00000503030000020002" pitchFamily="50" charset="0"/>
            </a:endParaRPr>
          </a:p>
          <a:p>
            <a:pPr algn="just"/>
            <a:endParaRPr lang="uk-UA" sz="2400" dirty="0">
              <a:latin typeface="XM" panose="00000503030000020002" pitchFamily="50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XM" panose="00000503030000020002" pitchFamily="50" charset="0"/>
              </a:rPr>
              <a:t>32 комунальних підприємства мали позитивне значення показника робочого капіталу;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XM" panose="00000503030000020002" pitchFamily="50" charset="0"/>
              </a:rPr>
              <a:t>7 комунальних підприємств – негативне,</a:t>
            </a:r>
          </a:p>
          <a:p>
            <a:pPr algn="just">
              <a:buClr>
                <a:srgbClr val="C00000"/>
              </a:buClr>
            </a:pPr>
            <a:r>
              <a:rPr lang="uk-UA" sz="2400" dirty="0" smtClean="0">
                <a:solidFill>
                  <a:schemeClr val="tx2"/>
                </a:solidFill>
                <a:latin typeface="XM" panose="00000503030000020002" pitchFamily="50" charset="0"/>
              </a:rPr>
              <a:t>      </a:t>
            </a:r>
          </a:p>
          <a:p>
            <a:pPr algn="just">
              <a:buClr>
                <a:srgbClr val="C00000"/>
              </a:buClr>
            </a:pPr>
            <a:r>
              <a:rPr lang="uk-UA" sz="2400" dirty="0">
                <a:latin typeface="XM" panose="00000503030000020002" pitchFamily="50" charset="0"/>
              </a:rPr>
              <a:t>(</a:t>
            </a:r>
            <a:r>
              <a:rPr lang="uk-UA" sz="2400" dirty="0">
                <a:latin typeface="XM" panose="00000503030000020002" pitchFamily="50" charset="0"/>
              </a:rPr>
              <a:t>особливо </a:t>
            </a:r>
            <a:r>
              <a:rPr lang="uk-UA" sz="2400" dirty="0">
                <a:latin typeface="XM" panose="00000503030000020002" pitchFamily="50" charset="0"/>
              </a:rPr>
              <a:t>виражено у МКП  </a:t>
            </a:r>
            <a:r>
              <a:rPr lang="uk-UA" sz="2400" dirty="0">
                <a:latin typeface="XM" panose="00000503030000020002" pitchFamily="50" charset="0"/>
              </a:rPr>
              <a:t>«Хмельницьктеплокомуненерго» та </a:t>
            </a:r>
            <a:r>
              <a:rPr lang="uk-UA" sz="2400" dirty="0">
                <a:latin typeface="XM" panose="00000503030000020002" pitchFamily="50" charset="0"/>
              </a:rPr>
              <a:t>                                         КП  </a:t>
            </a:r>
            <a:r>
              <a:rPr lang="uk-UA" sz="2400" dirty="0">
                <a:latin typeface="XM" panose="00000503030000020002" pitchFamily="50" charset="0"/>
              </a:rPr>
              <a:t>«Південно-Західні тепломережі</a:t>
            </a:r>
            <a:r>
              <a:rPr lang="uk-UA" sz="2400" dirty="0">
                <a:latin typeface="XM" panose="00000503030000020002" pitchFamily="50" charset="0"/>
              </a:rPr>
              <a:t>»).</a:t>
            </a:r>
            <a:endParaRPr lang="uk-UA" sz="2400" dirty="0">
              <a:latin typeface="XM" panose="0000050303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генція">
  <a:themeElements>
    <a:clrScheme name="кольори агенція 1">
      <a:dk1>
        <a:srgbClr val="002060"/>
      </a:dk1>
      <a:lt1>
        <a:sysClr val="window" lastClr="FFFFFF"/>
      </a:lt1>
      <a:dk2>
        <a:srgbClr val="1C9BA8"/>
      </a:dk2>
      <a:lt2>
        <a:srgbClr val="E7E6E6"/>
      </a:lt2>
      <a:accent1>
        <a:srgbClr val="CB2D3E"/>
      </a:accent1>
      <a:accent2>
        <a:srgbClr val="1C9BA8"/>
      </a:accent2>
      <a:accent3>
        <a:srgbClr val="A5A5A5"/>
      </a:accent3>
      <a:accent4>
        <a:srgbClr val="002060"/>
      </a:accent4>
      <a:accent5>
        <a:srgbClr val="FFFFFF"/>
      </a:accent5>
      <a:accent6>
        <a:srgbClr val="3DD0DF"/>
      </a:accent6>
      <a:hlink>
        <a:srgbClr val="CB2D3E"/>
      </a:hlink>
      <a:folHlink>
        <a:srgbClr val="E99FA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агенція" id="{56EA9E5A-D577-4B13-9AA9-311F9BD35AC0}" vid="{D4703EC5-0EEB-4BD6-B476-C24D74FD7CC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агенція</Template>
  <TotalTime>6438</TotalTime>
  <Words>757</Words>
  <Application>Microsoft Office PowerPoint</Application>
  <PresentationFormat>Широкий екран</PresentationFormat>
  <Paragraphs>133</Paragraphs>
  <Slides>13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Wingdings</vt:lpstr>
      <vt:lpstr>XM</vt:lpstr>
      <vt:lpstr>XM Bold</vt:lpstr>
      <vt:lpstr>агенція</vt:lpstr>
      <vt:lpstr>Презентація PowerPoint</vt:lpstr>
      <vt:lpstr>Презентація PowerPoint</vt:lpstr>
      <vt:lpstr>   </vt:lpstr>
      <vt:lpstr>Кількість комунальних підприємств, якими впроваджено стратегії розвитку</vt:lpstr>
      <vt:lpstr>Виконання заходів стратегічного плану розвитку </vt:lpstr>
      <vt:lpstr>Впровадження інвестиційних проектів (заходів) в комунальних підприємствах</vt:lpstr>
      <vt:lpstr>Оцінка ефективності управління підприємством</vt:lpstr>
      <vt:lpstr>Коефіцієнт оновлення основних засобів </vt:lpstr>
      <vt:lpstr>Робочий капітал</vt:lpstr>
      <vt:lpstr> </vt:lpstr>
      <vt:lpstr> Продуктивність праці одного працюючого в місяць     </vt:lpstr>
      <vt:lpstr>Презентація PowerPoint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Герасимчук Леся Олександрівна</dc:creator>
  <cp:lastModifiedBy>Наголюк.Іванна Леонідівна</cp:lastModifiedBy>
  <cp:revision>432</cp:revision>
  <cp:lastPrinted>2018-11-02T12:39:45Z</cp:lastPrinted>
  <dcterms:created xsi:type="dcterms:W3CDTF">2018-10-02T11:40:30Z</dcterms:created>
  <dcterms:modified xsi:type="dcterms:W3CDTF">2021-03-16T09:50:29Z</dcterms:modified>
</cp:coreProperties>
</file>