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1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433" autoAdjust="0"/>
  </p:normalViewPr>
  <p:slideViewPr>
    <p:cSldViewPr snapToGrid="0">
      <p:cViewPr>
        <p:scale>
          <a:sx n="120" d="100"/>
          <a:sy n="120" d="100"/>
        </p:scale>
        <p:origin x="-198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2296A-7E5B-455D-A751-A5301912B614}" type="datetimeFigureOut">
              <a:rPr lang="uk-UA" smtClean="0"/>
              <a:t>17.03.2021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CB6F-CEC0-48B9-8419-5CF2A639386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8692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2296A-7E5B-455D-A751-A5301912B614}" type="datetimeFigureOut">
              <a:rPr lang="uk-UA" smtClean="0"/>
              <a:t>17.03.2021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CB6F-CEC0-48B9-8419-5CF2A639386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74370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2296A-7E5B-455D-A751-A5301912B614}" type="datetimeFigureOut">
              <a:rPr lang="uk-UA" smtClean="0"/>
              <a:t>17.03.2021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CB6F-CEC0-48B9-8419-5CF2A639386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88092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uk-UA" smtClean="0"/>
              <a:t>Зразок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2296A-7E5B-455D-A751-A5301912B614}" type="datetimeFigureOut">
              <a:rPr lang="uk-UA" smtClean="0"/>
              <a:t>17.03.2021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CB6F-CEC0-48B9-8419-5CF2A639386B}" type="slidenum">
              <a:rPr lang="uk-UA" smtClean="0"/>
              <a:t>‹№›</a:t>
            </a:fld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0300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2296A-7E5B-455D-A751-A5301912B614}" type="datetimeFigureOut">
              <a:rPr lang="uk-UA" smtClean="0"/>
              <a:t>17.03.2021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CB6F-CEC0-48B9-8419-5CF2A639386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5973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2296A-7E5B-455D-A751-A5301912B614}" type="datetimeFigureOut">
              <a:rPr lang="uk-UA" smtClean="0"/>
              <a:t>17.03.2021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CB6F-CEC0-48B9-8419-5CF2A639386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5405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2296A-7E5B-455D-A751-A5301912B614}" type="datetimeFigureOut">
              <a:rPr lang="uk-UA" smtClean="0"/>
              <a:t>17.03.2021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CB6F-CEC0-48B9-8419-5CF2A639386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078987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2296A-7E5B-455D-A751-A5301912B614}" type="datetimeFigureOut">
              <a:rPr lang="uk-UA" smtClean="0"/>
              <a:t>17.03.2021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CB6F-CEC0-48B9-8419-5CF2A639386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25856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2296A-7E5B-455D-A751-A5301912B614}" type="datetimeFigureOut">
              <a:rPr lang="uk-UA" smtClean="0"/>
              <a:t>17.03.2021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CB6F-CEC0-48B9-8419-5CF2A639386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8863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2296A-7E5B-455D-A751-A5301912B614}" type="datetimeFigureOut">
              <a:rPr lang="uk-UA" smtClean="0"/>
              <a:t>17.03.2021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CB6F-CEC0-48B9-8419-5CF2A639386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6643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2296A-7E5B-455D-A751-A5301912B614}" type="datetimeFigureOut">
              <a:rPr lang="uk-UA" smtClean="0"/>
              <a:t>17.03.2021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CB6F-CEC0-48B9-8419-5CF2A639386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67192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2296A-7E5B-455D-A751-A5301912B614}" type="datetimeFigureOut">
              <a:rPr lang="uk-UA" smtClean="0"/>
              <a:t>17.03.2021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CB6F-CEC0-48B9-8419-5CF2A639386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265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2296A-7E5B-455D-A751-A5301912B614}" type="datetimeFigureOut">
              <a:rPr lang="uk-UA" smtClean="0"/>
              <a:t>17.03.2021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CB6F-CEC0-48B9-8419-5CF2A639386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88473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2296A-7E5B-455D-A751-A5301912B614}" type="datetimeFigureOut">
              <a:rPr lang="uk-UA" smtClean="0"/>
              <a:t>17.03.2021</a:t>
            </a:fld>
            <a:endParaRPr lang="uk-U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CB6F-CEC0-48B9-8419-5CF2A639386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7115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2296A-7E5B-455D-A751-A5301912B614}" type="datetimeFigureOut">
              <a:rPr lang="uk-UA" smtClean="0"/>
              <a:t>17.03.2021</a:t>
            </a:fld>
            <a:endParaRPr lang="uk-U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CB6F-CEC0-48B9-8419-5CF2A639386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639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2296A-7E5B-455D-A751-A5301912B614}" type="datetimeFigureOut">
              <a:rPr lang="uk-UA" smtClean="0"/>
              <a:t>17.03.2021</a:t>
            </a:fld>
            <a:endParaRPr lang="uk-U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CB6F-CEC0-48B9-8419-5CF2A639386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4455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2296A-7E5B-455D-A751-A5301912B614}" type="datetimeFigureOut">
              <a:rPr lang="uk-UA" smtClean="0"/>
              <a:t>17.03.2021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CB6F-CEC0-48B9-8419-5CF2A639386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05533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F12296A-7E5B-455D-A751-A5301912B614}" type="datetimeFigureOut">
              <a:rPr lang="uk-UA" smtClean="0"/>
              <a:t>17.03.2021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ACB6F-CEC0-48B9-8419-5CF2A639386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087944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  <p:sldLayoutId id="2147483934" r:id="rId13"/>
    <p:sldLayoutId id="2147483935" r:id="rId14"/>
    <p:sldLayoutId id="2147483936" r:id="rId15"/>
    <p:sldLayoutId id="2147483937" r:id="rId16"/>
    <p:sldLayoutId id="214748393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759854" y="296214"/>
            <a:ext cx="10032642" cy="6027313"/>
          </a:xfrm>
        </p:spPr>
        <p:txBody>
          <a:bodyPr/>
          <a:lstStyle/>
          <a:p>
            <a:pPr algn="ctr"/>
            <a:r>
              <a:rPr lang="uk-UA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 </a:t>
            </a:r>
            <a:r>
              <a:rPr lang="uk-UA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виконання заходів </a:t>
            </a:r>
            <a:r>
              <a:rPr lang="uk-UA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 </a:t>
            </a:r>
            <a:r>
              <a:rPr lang="uk-UA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 довкілля міста Хмельницького на 2016-2020 роки </a:t>
            </a:r>
            <a:r>
              <a:rPr lang="uk-UA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12" name="Підзаголовок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323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МКП «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Хмельницькводоканал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придбано лабораторні прилади: стерилізатор повітряний ГП -160,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іономір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-И 160,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термореактор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ЕСО-25, фотометр портативний, піч муфельна СНОЛ 7.2/1100 кераміка, мікропроцесорний (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Termolab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два термостата.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Придбано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газоаналізатор-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рН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метр для управління з питань екології та контролю за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благоустроєм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міста. </a:t>
            </a:r>
            <a:b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355,03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95" y="2291093"/>
            <a:ext cx="3516990" cy="40465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300" y="1732029"/>
            <a:ext cx="3454201" cy="4605601"/>
          </a:xfrm>
          <a:prstGeom prst="rect">
            <a:avLst/>
          </a:prstGeom>
        </p:spPr>
      </p:pic>
      <p:pic>
        <p:nvPicPr>
          <p:cNvPr id="4104" name="Picture 8" descr="Оксиметр/рН-метр/кондуктометр/TDS/солемір (4 в 1) AZ-86031 купити в Києві,  найкраща ціна в Україні, замовити в інтернет-магазині SIMVOLT, 94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080" y="3733800"/>
            <a:ext cx="2934030" cy="293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103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81815"/>
          </a:xfrm>
        </p:spPr>
        <p:txBody>
          <a:bodyPr/>
          <a:lstStyle/>
          <a:p>
            <a:pPr algn="ctr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Крім того в рамках Програми  профінансовано:</a:t>
            </a:r>
            <a:b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0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103312" y="1058334"/>
            <a:ext cx="9200621" cy="5190066"/>
          </a:xfrm>
        </p:spPr>
        <p:txBody>
          <a:bodyPr>
            <a:normAutofit/>
          </a:bodyPr>
          <a:lstStyle/>
          <a:p>
            <a:pPr lvl="0"/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иготовлення звіту </a:t>
            </a: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інженерних </a:t>
            </a:r>
            <a:r>
              <a:rPr lang="uk-U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вишукувань</a:t>
            </a: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робочий </a:t>
            </a:r>
            <a:r>
              <a:rPr lang="uk-UA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</a:t>
            </a:r>
            <a:r>
              <a:rPr lang="uk-U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виконання робіт з реконструкції зливової каналізації від вул. </a:t>
            </a:r>
            <a:r>
              <a:rPr lang="uk-U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Кам’янецької</a:t>
            </a: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вул. Свободи у районі вул. </a:t>
            </a:r>
            <a:r>
              <a:rPr lang="uk-U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Прибузької</a:t>
            </a: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- 283,0 </a:t>
            </a:r>
            <a:r>
              <a:rPr lang="uk-U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/>
            <a:r>
              <a:rPr lang="uk-U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експертизу </a:t>
            </a:r>
            <a:r>
              <a:rPr lang="uk-UA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проєкту</a:t>
            </a:r>
            <a:r>
              <a:rPr lang="uk-U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«Будівництво </a:t>
            </a:r>
            <a:r>
              <a:rPr lang="uk-U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колектора</a:t>
            </a: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витоках зливової каналізації від вул. </a:t>
            </a:r>
            <a:r>
              <a:rPr lang="uk-U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Кам’янецької</a:t>
            </a: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вул. Свободи в районі вул. </a:t>
            </a:r>
            <a:r>
              <a:rPr lang="uk-U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Прибузької</a:t>
            </a: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- 20,8 тис. грн;</a:t>
            </a:r>
          </a:p>
          <a:p>
            <a:pPr lvl="0"/>
            <a:r>
              <a:rPr lang="uk-U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виготовлення </a:t>
            </a:r>
            <a:r>
              <a:rPr lang="uk-UA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проєктно</a:t>
            </a:r>
            <a:r>
              <a:rPr lang="uk-U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-кошторисної  документації, </a:t>
            </a: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експертизу </a:t>
            </a:r>
            <a:r>
              <a:rPr lang="uk-U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реконструкції скидного </a:t>
            </a:r>
            <a:r>
              <a:rPr lang="uk-U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колектора</a:t>
            </a: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розчистки русла річки Плоскої. </a:t>
            </a:r>
            <a:r>
              <a:rPr lang="uk-UA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</a:t>
            </a:r>
            <a:r>
              <a:rPr lang="uk-U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передано на баланс визначеному виконавцю робіт – УЖКГ. У 2018 році виконано коригування </a:t>
            </a:r>
            <a:r>
              <a:rPr lang="uk-U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проєктно</a:t>
            </a: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-кошторисної документації -  125,322 тис. грн.;</a:t>
            </a:r>
          </a:p>
          <a:p>
            <a:pPr lvl="0"/>
            <a:r>
              <a:rPr lang="uk-U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розроблення </a:t>
            </a:r>
            <a:r>
              <a:rPr lang="uk-UA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проєктної</a:t>
            </a:r>
            <a:r>
              <a:rPr lang="uk-U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документації </a:t>
            </a: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розчистці річки </a:t>
            </a:r>
            <a:r>
              <a:rPr lang="uk-U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Кудрянка</a:t>
            </a: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 проведено процедуру ОВД (оцінки впливу на довкілля) – 395,7611  тис. грн</a:t>
            </a:r>
          </a:p>
          <a:p>
            <a:pPr marL="0" indent="0">
              <a:buNone/>
            </a:pPr>
            <a:r>
              <a:rPr lang="uk-U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будівництво вуличних мереж водовідведення, каналізаційних колекторів, каналізаційних насосних станцій, будівництво, реконструкцію, ремонт та поточне обслуговування мереж зливової каналізації </a:t>
            </a:r>
            <a:r>
              <a:rPr lang="uk-U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використано – </a:t>
            </a: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14557,208 тис. грн; на ремонт та очистку криниць загального користування – 913,7 тис. грн.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17785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169333"/>
            <a:ext cx="9404723" cy="1683915"/>
          </a:xfrm>
        </p:spPr>
        <p:txBody>
          <a:bodyPr/>
          <a:lstStyle/>
          <a:p>
            <a:pPr lvl="0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заходи у сфері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раціонального використання та зберігання відходів виробництва і побутових відходів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початку дії Програми використано кошти в сумі 33074,41 тис. грн., у тому числі міський бюджет – 15495,195 тис. грн, 16825,715 тис. грн. - кошти ХКП «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Спецкомунтранс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341,0 тис. грн – інші кошти  та 412,5 тис. грн - міський фонд ОНПС.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uk-UA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 виконання 84%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35467" y="2082801"/>
            <a:ext cx="6756400" cy="41655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 профінансовано :</a:t>
            </a:r>
          </a:p>
          <a:p>
            <a:pPr lvl="0"/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 з улаштування покриття контейнерних майданчиків та придбано контейнери для роздільного збирання побутових відходів – 581,7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lvl="0"/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роботи, пов’язані зі збором, перевезенням, зберіганням та передачею для подальшої утилізації  небезпечних відходів, які утворюються в побуті (енергозберігаючі лампи, термометри, відпрацьовані батарейки) - 1412,295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/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 техніки для ХКП «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Спецкомунтранс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(вантажний фургон, легковий фургон, 4 сміттєвози) - 21374,1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/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 автомобіля для збору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перевезення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небезпечних відходів для подальшої їх утилізації - 745,0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993" y="778932"/>
            <a:ext cx="2032137" cy="25529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216" y="1801197"/>
            <a:ext cx="3152537" cy="2364403"/>
          </a:xfrm>
          <a:prstGeom prst="rect">
            <a:avLst/>
          </a:prstGeom>
        </p:spPr>
      </p:pic>
      <p:pic>
        <p:nvPicPr>
          <p:cNvPr id="7" name="Місце для вмісту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009" y="4265609"/>
            <a:ext cx="5338725" cy="2363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7339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400" y="220133"/>
            <a:ext cx="9390434" cy="1633115"/>
          </a:xfrm>
        </p:spPr>
        <p:txBody>
          <a:bodyPr/>
          <a:lstStyle/>
          <a:p>
            <a:pPr lvl="0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заходи у сфері екологічної освіти і виховання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сприяння громадській діяльності в галузі охорони довкілля направлено кошти в сумі 6926,1261 тис. грн., у тому числі міський бюджет 6618,535 тис. грн., 264,6061 тис. грн. - міський фонд ОНПС та 42,985 тис. грн. – інші кошти.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0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Заходи </a:t>
            </a:r>
            <a:r>
              <a:rPr lang="uk-UA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виконані, процент виконання ( по використанню коштів) понад  300%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84200" y="1853248"/>
            <a:ext cx="10447867" cy="43951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роведено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природоохоронні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акції до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Дня довкілля, Дня Південного Бугу, Дня Землі. </a:t>
            </a:r>
          </a:p>
        </p:txBody>
      </p:sp>
      <p:pic>
        <p:nvPicPr>
          <p:cNvPr id="5" name="Picture 2" descr="https://proskuriv.khm.gov.ua/wp-content/uploads/2014/04/prosk16__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648" y="2633133"/>
            <a:ext cx="3514371" cy="264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Картинки по запросу &quot;за чисте довкілля місто Хмельницький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946" y="3614610"/>
            <a:ext cx="4156555" cy="277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74" y="2537942"/>
            <a:ext cx="3458125" cy="261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343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естиваль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екологічної творчості «Свіжий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вітер», науково-практична конференція присвячена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Міжнародному дню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8" descr="Світлина від «Свіжий вітер» Фестиваль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430" y="1152983"/>
            <a:ext cx="4112928" cy="273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Світлина від «Свіжий вітер» Фестиваль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288" y="736003"/>
            <a:ext cx="3955091" cy="284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167" y="3733157"/>
            <a:ext cx="2791224" cy="35523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427" y="3349407"/>
            <a:ext cx="2679173" cy="339674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35" y="4272559"/>
            <a:ext cx="3710385" cy="2473590"/>
          </a:xfrm>
          <a:prstGeom prst="rect">
            <a:avLst/>
          </a:prstGeom>
        </p:spPr>
      </p:pic>
      <p:pic>
        <p:nvPicPr>
          <p:cNvPr id="12" name="Picture 2" descr="Результат пошуку зображень за запитом &quot;свіжий вітер хмельницький&quot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677" y="1115250"/>
            <a:ext cx="4474187" cy="29648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263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452718"/>
            <a:ext cx="9932300" cy="1062815"/>
          </a:xfrm>
        </p:spPr>
        <p:txBody>
          <a:bodyPr/>
          <a:lstStyle/>
          <a:p>
            <a:pPr algn="ctr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метою формування екологічної свідомості мешканців міста розповсюджуються інформаційні листівки, плакати екологічного спрямування, соціальна екологічна реклама. 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427" y="1345672"/>
            <a:ext cx="2861051" cy="2396595"/>
          </a:xfrm>
          <a:prstGeom prst="rect">
            <a:avLst/>
          </a:prstGeom>
        </p:spPr>
      </p:pic>
      <p:pic>
        <p:nvPicPr>
          <p:cNvPr id="5" name="Місце для вмісту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001" y="1167238"/>
            <a:ext cx="3403599" cy="2321029"/>
          </a:xfrm>
          <a:prstGeom prst="rect">
            <a:avLst/>
          </a:prstGeom>
        </p:spPr>
      </p:pic>
      <p:pic>
        <p:nvPicPr>
          <p:cNvPr id="6" name="Місце для вмісту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386" r="-1079"/>
          <a:stretch/>
        </p:blipFill>
        <p:spPr>
          <a:xfrm>
            <a:off x="3668876" y="1329267"/>
            <a:ext cx="2672657" cy="2375326"/>
          </a:xfrm>
          <a:prstGeom prst="rect">
            <a:avLst/>
          </a:prstGeom>
        </p:spPr>
      </p:pic>
      <p:pic>
        <p:nvPicPr>
          <p:cNvPr id="8" name="Місце для вмісту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05282" y="4495432"/>
            <a:ext cx="3306013" cy="2042054"/>
          </a:xfrm>
          <a:prstGeom prst="rect">
            <a:avLst/>
          </a:prstGeom>
        </p:spPr>
      </p:pic>
      <p:pic>
        <p:nvPicPr>
          <p:cNvPr id="9" name="Picture 2" descr="Картинки по запросу &quot;листівки екобус хмельницький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213" y="1221133"/>
            <a:ext cx="2236220" cy="301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" t="6685" r="-687" b="-304"/>
          <a:stretch/>
        </p:blipFill>
        <p:spPr bwMode="auto">
          <a:xfrm>
            <a:off x="364066" y="3928533"/>
            <a:ext cx="2455333" cy="2608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Місце для вмісту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" t="-2395" r="10008" b="13060"/>
          <a:stretch/>
        </p:blipFill>
        <p:spPr bwMode="auto">
          <a:xfrm>
            <a:off x="3003272" y="3945467"/>
            <a:ext cx="3474841" cy="2768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9784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идано збірки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дитячих творів «Екологічні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казки»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1255" y="1539982"/>
            <a:ext cx="6639812" cy="4580466"/>
          </a:xfrm>
        </p:spPr>
      </p:pic>
    </p:spTree>
    <p:extLst>
      <p:ext uri="{BB962C8B-B14F-4D97-AF65-F5344CB8AC3E}">
        <p14:creationId xmlns:p14="http://schemas.microsoft.com/office/powerpoint/2010/main" val="729206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0311" y="537384"/>
            <a:ext cx="9404723" cy="1400530"/>
          </a:xfrm>
        </p:spPr>
        <p:txBody>
          <a:bodyPr/>
          <a:lstStyle/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Заключний висновок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103312" y="1075268"/>
            <a:ext cx="9403821" cy="4461932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Упродовж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2016 по теперішній час проводиться робота щодо реалізації природоохоронних заходів на території м. Хмельницького.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Завдяки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 основних природоохоронних заходів Програми в певній мірі здійснено заходи покращення екологічної ситуації довкілля. Отже, проведення ефективної і цілеспрямованої діяльності організації і координації заходів щодо охорони навколишнього природного середовища забезпечує екологічно безпечне середовище для життя, діяльності і здоров'я людей, раціонального використання і відтворення природних ресурсів на перспективу. 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516132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alt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alt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alt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uk-UA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altLang="uk-UA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uk-UA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Дякую </a:t>
            </a:r>
            <a:r>
              <a:rPr lang="uk-UA" altLang="uk-UA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увагу!</a:t>
            </a:r>
            <a:br>
              <a:rPr lang="uk-UA" altLang="uk-UA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856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Програму охорони довкілля міста Хмельницького на 2016-2020 роки затверджено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рішенням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п’ятої сесії Хмельницької міської ради від 16.03.2016 № 31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із змінами рішення від 11.04.2018 №19року; від 17.04.2019 року №  101; від 17.06.2020 року № 43.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103312" y="2052918"/>
            <a:ext cx="9238423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Програмою передбачено впровадження природоохоронних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заходів: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охорони атмосферного повітря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охорони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раціонального використання зелених насаджень, збереження та розширення природно-заповідного фонду;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спрямованих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збереження поверхневих водних ресурсів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раціонального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та зберігання відходів виробництва і побутових відходів;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сфері екологічної освіти і виховання.</a:t>
            </a:r>
          </a:p>
        </p:txBody>
      </p:sp>
    </p:spTree>
    <p:extLst>
      <p:ext uri="{BB962C8B-B14F-4D97-AF65-F5344CB8AC3E}">
        <p14:creationId xmlns:p14="http://schemas.microsoft.com/office/powerpoint/2010/main" val="441052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644109" cy="1195778"/>
          </a:xfrm>
        </p:spPr>
        <p:txBody>
          <a:bodyPr/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Загальний  обсяг  фінансування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 2016-2020 </a:t>
            </a:r>
            <a:r>
              <a:rPr lang="uk-UA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р.р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0726359"/>
              </p:ext>
            </p:extLst>
          </p:nvPr>
        </p:nvGraphicFramePr>
        <p:xfrm>
          <a:off x="1030311" y="1275007"/>
          <a:ext cx="9332890" cy="54864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428875"/>
                <a:gridCol w="1688678"/>
                <a:gridCol w="2215337"/>
              </a:tblGrid>
              <a:tr h="7802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 розділу програми</a:t>
                      </a: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Заплановане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фінансування,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тис. грн.</a:t>
                      </a: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Фактично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використано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780299">
                <a:tc>
                  <a:txBody>
                    <a:bodyPr/>
                    <a:lstStyle/>
                    <a:p>
                      <a:pPr indent="176530"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Заходи щодо покращання якості  атмосферного повітря</a:t>
                      </a: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113 581,0</a:t>
                      </a: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129 526,544</a:t>
                      </a: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7802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Охорона і раціональне використання зелених насаджень, збереження природно-заповідного фонду</a:t>
                      </a: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45  650,0</a:t>
                      </a: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48 696,638</a:t>
                      </a: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7802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Раціональне використання    водних ресурсів.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Заходи спрямовані на збереження поверхневих водних ресурсів</a:t>
                      </a: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41 971,0</a:t>
                      </a: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27 566,4849</a:t>
                      </a: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5201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Раціональне використання та зберігання відходів виробництва і побутових відходів</a:t>
                      </a: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39 234,0</a:t>
                      </a: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33 074,41</a:t>
                      </a: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7802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Заходи  у сфері  екологічної освіти і виховання, сприяння громадській діяльності в галузі охорони довкілля</a:t>
                      </a: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2 011,0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6 926,1261</a:t>
                      </a: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7802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Всього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242 447,0</a:t>
                      </a: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245 790,203</a:t>
                      </a: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8296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23463" cy="1400530"/>
          </a:xfrm>
        </p:spPr>
        <p:txBody>
          <a:bodyPr/>
          <a:lstStyle/>
          <a:p>
            <a:pPr lvl="0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заходи з охорони атмосферного повітря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використано кошти в сумі 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129 526,544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тому числі з міського бюджету 82 660,26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кошти підприємств –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46751,284 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тис. грн, міський фонд ОНПС – 115,00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становить  110 % виконання із запланованих 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2050" name="Picture 2" descr="https://khm.gov.ua/sites/default/files/img_34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86" y="1920834"/>
            <a:ext cx="4389647" cy="296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На маршрути вийшли нові тролейбуси – газета Проскурі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890" y="1650047"/>
            <a:ext cx="4710309" cy="312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277602" y="4888036"/>
            <a:ext cx="445526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зменшення негативного впливу автомобільного транспорту на навколишнє середовище шляхом будівництва заїзних кишень </a:t>
            </a:r>
          </a:p>
          <a:p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8480,2 тис. грн,</a:t>
            </a:r>
            <a:endParaRPr lang="uk-UA" dirty="0"/>
          </a:p>
        </p:txBody>
      </p:sp>
      <p:sp>
        <p:nvSpPr>
          <p:cNvPr id="5" name="Прямокутник 4"/>
          <p:cNvSpPr/>
          <p:nvPr/>
        </p:nvSpPr>
        <p:spPr>
          <a:xfrm>
            <a:off x="6668891" y="4772047"/>
            <a:ext cx="39006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збільшення парку та кількості маршрутів (ліній) електричного транспорту </a:t>
            </a:r>
          </a:p>
          <a:p>
            <a:pPr algn="just">
              <a:spcAft>
                <a:spcPts val="0"/>
              </a:spcAft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35738,20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тис.грн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uk-UA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620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44" y="407191"/>
            <a:ext cx="5065398" cy="3181086"/>
          </a:xfrm>
          <a:prstGeom prst="rect">
            <a:avLst/>
          </a:prstGeom>
        </p:spPr>
      </p:pic>
      <p:pic>
        <p:nvPicPr>
          <p:cNvPr id="5" name="Picture 6" descr="https://static.tildacdn.com/tild6162-3061-4639-b033-653334313930/72543086_335959638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535" y="407191"/>
            <a:ext cx="4495800" cy="318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кутник 5"/>
          <p:cNvSpPr/>
          <p:nvPr/>
        </p:nvSpPr>
        <p:spPr>
          <a:xfrm>
            <a:off x="6155266" y="3708399"/>
            <a:ext cx="45635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модернізація систем теплозабезпечення, обладнання на котельнях комунальних підприємств </a:t>
            </a:r>
          </a:p>
          <a:p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85308,144 тис. грн.</a:t>
            </a:r>
            <a:endParaRPr lang="uk-UA" dirty="0"/>
          </a:p>
        </p:txBody>
      </p:sp>
      <p:sp>
        <p:nvSpPr>
          <p:cNvPr id="7" name="Прямокутник 6"/>
          <p:cNvSpPr/>
          <p:nvPr/>
        </p:nvSpPr>
        <p:spPr>
          <a:xfrm>
            <a:off x="646111" y="3869266"/>
            <a:ext cx="47979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иготовлення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проекту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очищення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газопилового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потоку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забруднюючих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викидається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	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(МКП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Південно-західні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тепломережі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        115,00 тис.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міський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фонд ОНПС)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465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657822" cy="1376082"/>
          </a:xfrm>
        </p:spPr>
        <p:txBody>
          <a:bodyPr/>
          <a:lstStyle/>
          <a:p>
            <a:pPr lvl="0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заходи у сфері охорони і раціонального використання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зелених насаджень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збереження природно-заповідного фонду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протягом звітного періоду використано кошти в сумі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48 696,638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тис. грн, у тому числі з міського бюджету –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47 586,367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міський фонд ОНПС – 1002,671 тис. грн, 107,6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кошти підприємств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становить  </a:t>
            </a:r>
            <a:r>
              <a:rPr lang="uk-UA" sz="20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107 </a:t>
            </a:r>
            <a:r>
              <a:rPr lang="uk-UA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виконання із запланованих </a:t>
            </a:r>
            <a:r>
              <a:rPr lang="uk-UA" sz="2000" dirty="0"/>
              <a:t/>
            </a:r>
            <a:br>
              <a:rPr lang="uk-UA" sz="2000" dirty="0"/>
            </a:b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4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i="1" u="sng" dirty="0" smtClean="0"/>
              <a:t> 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25" y="2154950"/>
            <a:ext cx="3889907" cy="2917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33085" t="12140" r="34053" b="9689"/>
          <a:stretch/>
        </p:blipFill>
        <p:spPr bwMode="auto">
          <a:xfrm>
            <a:off x="9135179" y="1430868"/>
            <a:ext cx="2937934" cy="38269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кутник 5"/>
          <p:cNvSpPr/>
          <p:nvPr/>
        </p:nvSpPr>
        <p:spPr>
          <a:xfrm flipH="1">
            <a:off x="8593667" y="5257801"/>
            <a:ext cx="35136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озроблено та затверджено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схему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екомережі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міста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Хмельницького (рішення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34-ї сесії міської ради від 09.10.2019р. №37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-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60,00 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Хмельницькі ведимеді Аліса та Тімка переїжджають у реабілітаційний центр -  Новини Хмельницьки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328" y="2086754"/>
            <a:ext cx="4071761" cy="305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кутник 6"/>
          <p:cNvSpPr/>
          <p:nvPr/>
        </p:nvSpPr>
        <p:spPr>
          <a:xfrm>
            <a:off x="171302" y="5181945"/>
            <a:ext cx="3854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заходи з озеленення території міста  </a:t>
            </a:r>
          </a:p>
          <a:p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1104,055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тис.грн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uk-UA" dirty="0"/>
          </a:p>
        </p:txBody>
      </p:sp>
      <p:sp>
        <p:nvSpPr>
          <p:cNvPr id="8" name="Прямокутник 7"/>
          <p:cNvSpPr/>
          <p:nvPr/>
        </p:nvSpPr>
        <p:spPr>
          <a:xfrm>
            <a:off x="4431946" y="5257801"/>
            <a:ext cx="38230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будівництво вольєру (розширення приміщень) для утримання тварин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зоокуточку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 парку ім.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Чекмана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75,5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тис.грн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90626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58015"/>
          </a:xfrm>
        </p:spPr>
        <p:txBody>
          <a:bodyPr/>
          <a:lstStyle/>
          <a:p>
            <a:pPr algn="ctr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Крім того в рамках Програми  профінансовано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094845" y="1210733"/>
            <a:ext cx="9132888" cy="4783666"/>
          </a:xfrm>
        </p:spPr>
        <p:txBody>
          <a:bodyPr>
            <a:norm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утримання парків і скверів та інших зелених зон міста –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46 839,506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 по виготовленню проектів землеустрою щодо відведення земельних ділянок під парки та сквери (за 5  років відведено понад 30 ділянок розміром до 200 га) на суму - 375,677 тис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грн;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розроблення наукових обґрунтувань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14 об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єктів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12 з яких віднесено  до категорії природно-заповідного фонду –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45,00 тис. грн;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розробка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 будівництва та утримання парку «Молодіжний» по вул.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Бандери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м. Хмельницькому - 196,9 тис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грн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pic>
        <p:nvPicPr>
          <p:cNvPr id="4" name="Picture 2" descr="Магнолії, сосни, барбарис: парк Чекмана озеленять за 160 тисяч : 08:11:2017  - vsim.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080" y="3910018"/>
            <a:ext cx="3563508" cy="2458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846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1" y="278924"/>
            <a:ext cx="10284356" cy="1582315"/>
          </a:xfrm>
        </p:spPr>
        <p:txBody>
          <a:bodyPr/>
          <a:lstStyle/>
          <a:p>
            <a:pPr lvl="0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заходи у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сфері охорони та раціонального використання водних ресурсів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використано кошти в сумі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27 566,4849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тис. грн, у тому числі міський бюджет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– 21 134,338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4 343,32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тис. грн - кошти КП «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Хмельницькводоканал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та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2 088,8269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тис. грн - міський фонд ОНПС.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uk-UA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 виконання 66%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58" y="1980248"/>
            <a:ext cx="3603114" cy="27187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092" y="1523265"/>
            <a:ext cx="4427530" cy="3175736"/>
          </a:xfrm>
          <a:prstGeom prst="rect">
            <a:avLst/>
          </a:prstGeom>
        </p:spPr>
      </p:pic>
      <p:pic>
        <p:nvPicPr>
          <p:cNvPr id="6" name="Picture 2" descr="https://khm.gov.ua/sites/default/files/golovna_7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314" y="3986267"/>
            <a:ext cx="3908585" cy="262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кутник 6"/>
          <p:cNvSpPr/>
          <p:nvPr/>
        </p:nvSpPr>
        <p:spPr>
          <a:xfrm>
            <a:off x="770467" y="4826001"/>
            <a:ext cx="64854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Здійснено заходи з  біологічної меліорації: </a:t>
            </a:r>
          </a:p>
          <a:p>
            <a:pPr lvl="0" algn="just">
              <a:spcAft>
                <a:spcPts val="0"/>
              </a:spcAft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(зариблення) р. П. Буг в межах Хмельницького водосховища - 127,5 тис. грн.  (міський фонд ОНПС) </a:t>
            </a:r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вселення хлорели в Хмельницьке водосховище -  48,39780 тис. грн (міський фонд ОНПС);</a:t>
            </a:r>
            <a:endParaRPr lang="uk-UA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70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742489" cy="1400530"/>
          </a:xfrm>
        </p:spPr>
        <p:txBody>
          <a:bodyPr/>
          <a:lstStyle/>
          <a:p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Розроблено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проєктну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документацію «Капітальний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ремонт-очищення русла річки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П.Буг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від намулу, відкладів, завалів в межах міста від вул. Трудової до вул. </a:t>
            </a:r>
            <a:r>
              <a:rPr lang="uk-UA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С.Бандери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b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Виконано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 з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розчистки русла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річки від вул. Трудової до вул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Свободи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Проведено роботи з видалення аварійних насаджень, очищення русла та планування схилів річки. У 2019 році проведено коригування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проєктно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-кошторисної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документації.</a:t>
            </a:r>
            <a:b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1 416,5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тис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грн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232" y="1930397"/>
            <a:ext cx="4517612" cy="30094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291" y="1853248"/>
            <a:ext cx="4508376" cy="3086626"/>
          </a:xfrm>
          <a:prstGeom prst="rect">
            <a:avLst/>
          </a:prstGeom>
        </p:spPr>
      </p:pic>
      <p:sp>
        <p:nvSpPr>
          <p:cNvPr id="7" name="Прямокутник 6"/>
          <p:cNvSpPr/>
          <p:nvPr/>
        </p:nvSpPr>
        <p:spPr>
          <a:xfrm>
            <a:off x="812799" y="5267298"/>
            <a:ext cx="98213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Розроблено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проєктно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-кошторисну документацію «Капітальний ремонт, розчистка річки Південний Буг та водовідвідних каналів від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вул.Трудової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до Східної об’їзної», проведено експертизу проекту та процедуру оцінки впливу на довкілля (ОВД) -  459,616 тис. грн</a:t>
            </a:r>
            <a:endParaRPr lang="uk-UA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4919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Іон">
  <a:themeElements>
    <a:clrScheme name="І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І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І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160</TotalTime>
  <Words>1120</Words>
  <Application>Microsoft Office PowerPoint</Application>
  <PresentationFormat>Довільний</PresentationFormat>
  <Paragraphs>98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18</vt:i4>
      </vt:variant>
    </vt:vector>
  </HeadingPairs>
  <TitlesOfParts>
    <vt:vector size="19" baseType="lpstr">
      <vt:lpstr>Іон</vt:lpstr>
      <vt:lpstr>   Інформація про виконання заходів Програми охорони довкілля міста Хмельницького на 2016-2020 роки    </vt:lpstr>
      <vt:lpstr>Програму охорони довкілля міста Хмельницького на 2016-2020 роки затверджено рішенням п’ятої сесії Хмельницької міської ради від 16.03.2016 № 31 (із змінами рішення від 11.04.2018 №19року; від 17.04.2019 року №  101; від 17.06.2020 року № 43. </vt:lpstr>
      <vt:lpstr>Загальний  обсяг  фінансування Програми 2016-2020 р.р. </vt:lpstr>
      <vt:lpstr>На заходи з охорони атмосферного повітря використано кошти в сумі  129 526,544 тис.грн, у тому числі з міського бюджету 82 660,26 тис.грн, кошти підприємств –      46751,284  тис. грн, міський фонд ОНПС – 115,00 тис.грн.   що становить  110 % виконання із запланованих  </vt:lpstr>
      <vt:lpstr>Презентація PowerPoint</vt:lpstr>
      <vt:lpstr>На заходи у сфері охорони і раціонального використання зелених насаджень, збереження природно-заповідного фонду протягом звітного періоду використано кошти в сумі 48 696,638 тис. грн, у тому числі з міського бюджету – 47 586,367 тис.грн, міський фонд ОНПС – 1002,671 тис. грн, 107,6 тис.грн - кошти підприємств.  що становить  107 % виконання із запланованих       </vt:lpstr>
      <vt:lpstr>Крім того в рамках Програми  профінансовано: </vt:lpstr>
      <vt:lpstr>На заходи у сфері охорони та раціонального використання водних ресурсів використано кошти в сумі 27 566,4849 тис. грн, у тому числі міський бюджет    – 21 134,338 тис.грн,         4 343,32 тис. грн - кошти КП «Хмельницькводоканал» та 2 088,8269 тис. грн - міський фонд ОНПС.                       Процент виконання 66%  </vt:lpstr>
      <vt:lpstr>Розроблено проєктну документацію «Капітальний ремонт-очищення русла річки П.Буг від намулу, відкладів, завалів в межах міста від вул. Трудової до вул. С.Бандери».  Виконано роботи з розчистки русла річки від вул. Трудової до вул. Свободи. Проведено роботи з видалення аварійних насаджень, очищення русла та планування схилів річки. У 2019 році проведено коригування проєктно-кошторисної документації.  1 416,5 тис. грн </vt:lpstr>
      <vt:lpstr>Для МКП «Хмельницькводоканал» придбано лабораторні прилади: стерилізатор повітряний ГП -160, іономір-И 160, термореактор ЕСО-25, фотометр портативний, піч муфельна СНОЛ 7.2/1100 кераміка, мікропроцесорний (Termolab), два термостата.  Придбано газоаналізатор-рН метр для управління з питань екології та контролю за благоустроєм міста.  355,03 тис.грн </vt:lpstr>
      <vt:lpstr>Крім того в рамках Програми  профінансовано: </vt:lpstr>
      <vt:lpstr>На заходи у сфері раціонального використання та зберігання відходів виробництва і побутових відходів з початку дії Програми використано кошти в сумі 33074,41 тис. грн., у тому числі міський бюджет – 15495,195 тис. грн, 16825,715 тис. грн. - кошти ХКП «Спецкомунтранс», 341,0 тис. грн – інші кошти  та 412,5 тис. грн - міський фонд ОНПС.                       Процент виконання 84% </vt:lpstr>
      <vt:lpstr>На заходи у сфері екологічної освіти і виховання, сприяння громадській діяльності в галузі охорони довкілля направлено кошти в сумі 6926,1261 тис. грн., у тому числі міський бюджет 6618,535 тис. грн., 264,6061 тис. грн. - міський фонд ОНПС та 42,985 тис. грн. – інші кошти.   Заходи виконані, процент виконання ( по використанню коштів) понад  300%</vt:lpstr>
      <vt:lpstr>Фестиваль екологічної творчості «Свіжий вітер», науково-практична конференція присвячена Міжнародному дню Землі</vt:lpstr>
      <vt:lpstr>З метою формування екологічної свідомості мешканців міста розповсюджуються інформаційні листівки, плакати екологічного спрямування, соціальна екологічна реклама.  </vt:lpstr>
      <vt:lpstr>Видано збірки дитячих творів «Екологічні казки»</vt:lpstr>
      <vt:lpstr>    Заключний висновок </vt:lpstr>
      <vt:lpstr>   Дякую за увагу!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Інформація про виконання заходів  Програми охорони довкілля міста Хмельницького на 2016-2020 роки у 2016-2020 роках.</dc:title>
  <dc:creator>Сибіга Наталя Миколаївна</dc:creator>
  <cp:lastModifiedBy>Тріщова Галина Дмитрівна</cp:lastModifiedBy>
  <cp:revision>31</cp:revision>
  <dcterms:created xsi:type="dcterms:W3CDTF">2021-03-16T07:19:13Z</dcterms:created>
  <dcterms:modified xsi:type="dcterms:W3CDTF">2021-03-17T07:30:11Z</dcterms:modified>
</cp:coreProperties>
</file>